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00" r:id="rId6"/>
    <p:sldId id="260" r:id="rId7"/>
    <p:sldId id="261" r:id="rId8"/>
    <p:sldId id="301" r:id="rId9"/>
    <p:sldId id="302" r:id="rId10"/>
    <p:sldId id="311" r:id="rId11"/>
    <p:sldId id="312" r:id="rId12"/>
    <p:sldId id="303" r:id="rId13"/>
    <p:sldId id="304" r:id="rId14"/>
    <p:sldId id="305" r:id="rId15"/>
    <p:sldId id="313" r:id="rId16"/>
    <p:sldId id="306" r:id="rId17"/>
    <p:sldId id="307" r:id="rId18"/>
    <p:sldId id="308" r:id="rId19"/>
    <p:sldId id="309" r:id="rId20"/>
    <p:sldId id="314" r:id="rId21"/>
    <p:sldId id="310" r:id="rId22"/>
    <p:sldId id="315" r:id="rId23"/>
    <p:sldId id="298" r:id="rId2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gzW8Oxzfddgk6wV1ngpOrQlUp5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2060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85a199d47_1_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885a199d47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E1C8FB8-45E4-4E19-8684-1B1A18AA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0DAEDE74-E5A6-97E7-6401-CB5E4DEEC0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20491AB9-DE52-1F08-6292-E845EEF11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23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5AC17BF-E627-9A32-B1B4-72578ECC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5a199d47_1_254:notes">
            <a:extLst>
              <a:ext uri="{FF2B5EF4-FFF2-40B4-BE49-F238E27FC236}">
                <a16:creationId xmlns:a16="http://schemas.microsoft.com/office/drawing/2014/main" id="{894FEDCF-99F8-29AE-B210-E1C287F2B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885a199d47_1_254:notes">
            <a:extLst>
              <a:ext uri="{FF2B5EF4-FFF2-40B4-BE49-F238E27FC236}">
                <a16:creationId xmlns:a16="http://schemas.microsoft.com/office/drawing/2014/main" id="{22D1ECE1-502C-F859-0FEA-AC5C424A3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0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D810C23-E1E4-BF76-8F92-9F529ED8B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34805B8C-63D3-60D7-9709-2C6C8DA38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E63CCADD-657E-4415-B615-5F0671E42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36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4A47ED0-03DA-8F05-72E7-BE275EAB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8D6E9F61-790B-E8E8-03FC-34CEEDAFB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DD2B7504-A098-CF78-85FC-0634E3A6D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29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DE51E9C-0D4E-61DC-480E-D82D2156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A8C7E8A7-1BFC-FA90-917F-F10569126C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F6D267EB-FC93-7B30-7CBE-00569EE06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19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EB37E68F-9EC3-38C6-FD89-801E46DA3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5a199d47_1_254:notes">
            <a:extLst>
              <a:ext uri="{FF2B5EF4-FFF2-40B4-BE49-F238E27FC236}">
                <a16:creationId xmlns:a16="http://schemas.microsoft.com/office/drawing/2014/main" id="{B7FFD293-EC5C-6372-782F-ABB0EA1AE0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885a199d47_1_254:notes">
            <a:extLst>
              <a:ext uri="{FF2B5EF4-FFF2-40B4-BE49-F238E27FC236}">
                <a16:creationId xmlns:a16="http://schemas.microsoft.com/office/drawing/2014/main" id="{F8C4338C-C144-5B9E-12C8-CDC450689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87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04C7EDB-CCF2-52A6-8144-C0893332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5396EAAC-2BA0-505D-3FA5-B8C472322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E2510A24-E778-00E4-6733-0835ADE6EB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019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89EBFF3-8F0D-FBD6-CDB4-F1E47568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6F10BB0F-B2F4-3D23-6F65-DA8ED4B60C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D05F0432-870C-8D94-5626-98665B5CAE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67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CDE772A-4D72-9319-17FE-0A6E00B6F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DFA5F0C7-3344-AA8A-A477-BAC1CBCB5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A0B063E3-AF2B-9DE6-CC59-510AEEC51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50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E4AF884-CFAC-147C-F691-74049094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37D19187-0243-6CCC-9957-DB365D509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A555C07E-8828-7A96-50FA-FFB3ABD99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5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5a199d47_1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885a199d47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0F288BAA-13A9-6268-D452-3DB70E1D1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5a199d47_1_254:notes">
            <a:extLst>
              <a:ext uri="{FF2B5EF4-FFF2-40B4-BE49-F238E27FC236}">
                <a16:creationId xmlns:a16="http://schemas.microsoft.com/office/drawing/2014/main" id="{46EEEBBB-A788-7166-5C9A-32DBDF8F3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885a199d47_1_254:notes">
            <a:extLst>
              <a:ext uri="{FF2B5EF4-FFF2-40B4-BE49-F238E27FC236}">
                <a16:creationId xmlns:a16="http://schemas.microsoft.com/office/drawing/2014/main" id="{8D6747BF-3F40-18B4-49B1-2B1CC9D4A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5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14DAF84-6176-1C28-54AD-B240225A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685CEDFF-2DA1-839A-902E-991D33079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8C4CEAF8-6187-CC3B-0C55-C7D2E2A1BF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22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0108CCE-DAF0-0748-DBBD-59C69A04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19ACC77F-C128-6EBA-06BD-7C2148560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9E36BD15-9576-78D4-4D40-56202E8FD9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33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85a199d4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885a199d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85a199d47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885a199d47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C96FAD5D-CBCF-8E9C-144C-A03F303C4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5a199d47_1_254:notes">
            <a:extLst>
              <a:ext uri="{FF2B5EF4-FFF2-40B4-BE49-F238E27FC236}">
                <a16:creationId xmlns:a16="http://schemas.microsoft.com/office/drawing/2014/main" id="{0A4F1E47-E874-BD56-2683-F2934AE9B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885a199d47_1_254:notes">
            <a:extLst>
              <a:ext uri="{FF2B5EF4-FFF2-40B4-BE49-F238E27FC236}">
                <a16:creationId xmlns:a16="http://schemas.microsoft.com/office/drawing/2014/main" id="{6500D84F-18D6-2A6A-E5DA-9DFE40488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9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85a199d47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885a199d47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4607BE5-24CC-20CD-B76A-CE562FED8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F05060B5-6E90-1E0E-EE03-39DE313403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EF5A99F3-A786-962C-0AC4-4B2863CB8E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89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C0D027E2-C764-96BF-2B89-76A486A6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5a199d47_1_73:notes">
            <a:extLst>
              <a:ext uri="{FF2B5EF4-FFF2-40B4-BE49-F238E27FC236}">
                <a16:creationId xmlns:a16="http://schemas.microsoft.com/office/drawing/2014/main" id="{5BB4A55E-3AB3-BC4F-A67D-86D678A1B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85a199d47_1_73:notes">
            <a:extLst>
              <a:ext uri="{FF2B5EF4-FFF2-40B4-BE49-F238E27FC236}">
                <a16:creationId xmlns:a16="http://schemas.microsoft.com/office/drawing/2014/main" id="{BC108671-0BC0-B259-A1DC-B64013B01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9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>
            <a:spLocks noGrp="1"/>
          </p:cNvSpPr>
          <p:nvPr>
            <p:ph type="pic" idx="2"/>
          </p:nvPr>
        </p:nvSpPr>
        <p:spPr>
          <a:xfrm>
            <a:off x="747703" y="402898"/>
            <a:ext cx="7939097" cy="432467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747703" y="5367338"/>
            <a:ext cx="7939097" cy="4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D2E2B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4565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 descr="bg.jpg"/>
          <p:cNvPicPr preferRelativeResize="0"/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-19707"/>
            <a:ext cx="9144000" cy="68777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D2E2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401086" y="430146"/>
            <a:ext cx="8397229" cy="5182226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ctrTitle"/>
          </p:nvPr>
        </p:nvSpPr>
        <p:spPr>
          <a:xfrm>
            <a:off x="3031782" y="569311"/>
            <a:ext cx="5655018" cy="204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>
            <a:spLocks noGrp="1"/>
          </p:cNvSpPr>
          <p:nvPr>
            <p:ph type="pic" idx="2"/>
          </p:nvPr>
        </p:nvSpPr>
        <p:spPr>
          <a:xfrm>
            <a:off x="0" y="0"/>
            <a:ext cx="2758966" cy="5940101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563338" y="1600201"/>
            <a:ext cx="812346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D2E2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>
            <a:spLocks noGrp="1"/>
          </p:cNvSpPr>
          <p:nvPr>
            <p:ph type="pic" idx="2"/>
          </p:nvPr>
        </p:nvSpPr>
        <p:spPr>
          <a:xfrm>
            <a:off x="6234386" y="1600201"/>
            <a:ext cx="2452414" cy="2988015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>
            <a:spLocks noGrp="1"/>
          </p:cNvSpPr>
          <p:nvPr>
            <p:ph type="pic" idx="2"/>
          </p:nvPr>
        </p:nvSpPr>
        <p:spPr>
          <a:xfrm>
            <a:off x="819401" y="378937"/>
            <a:ext cx="7675313" cy="2417007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399458" y="1600201"/>
            <a:ext cx="4097003" cy="40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D2E2B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4732039" y="1600201"/>
            <a:ext cx="3954763" cy="40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D2E2B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2758966" y="1854994"/>
            <a:ext cx="2995448" cy="385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3"/>
          </p:nvPr>
        </p:nvSpPr>
        <p:spPr>
          <a:xfrm>
            <a:off x="5929586" y="1215232"/>
            <a:ext cx="275721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4"/>
          </p:nvPr>
        </p:nvSpPr>
        <p:spPr>
          <a:xfrm>
            <a:off x="5929586" y="1854994"/>
            <a:ext cx="2757214" cy="385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0"/>
          <p:cNvSpPr>
            <a:spLocks noGrp="1"/>
          </p:cNvSpPr>
          <p:nvPr>
            <p:ph type="pic" idx="5"/>
          </p:nvPr>
        </p:nvSpPr>
        <p:spPr>
          <a:xfrm>
            <a:off x="155267" y="274637"/>
            <a:ext cx="2452414" cy="2623723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  <p:sp>
        <p:nvSpPr>
          <p:cNvPr id="41" name="Google Shape;41;p30"/>
          <p:cNvSpPr>
            <a:spLocks noGrp="1"/>
          </p:cNvSpPr>
          <p:nvPr>
            <p:ph type="pic" idx="6"/>
          </p:nvPr>
        </p:nvSpPr>
        <p:spPr>
          <a:xfrm>
            <a:off x="155267" y="3116479"/>
            <a:ext cx="2452414" cy="2598308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>
            <a:spLocks noGrp="1"/>
          </p:cNvSpPr>
          <p:nvPr>
            <p:ph type="pic" idx="2"/>
          </p:nvPr>
        </p:nvSpPr>
        <p:spPr>
          <a:xfrm>
            <a:off x="216723" y="348214"/>
            <a:ext cx="3890524" cy="5233432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4363309" y="348214"/>
            <a:ext cx="4435005" cy="530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964622" y="273052"/>
            <a:ext cx="2722179" cy="53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0901" y="1435102"/>
            <a:ext cx="5050305" cy="42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D2E2B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4565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D2E2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9864" y="6126164"/>
            <a:ext cx="3309760" cy="56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 txBox="1"/>
          <p:nvPr/>
        </p:nvSpPr>
        <p:spPr>
          <a:xfrm>
            <a:off x="5534378" y="6047684"/>
            <a:ext cx="34619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Department of Computer Science and Engineering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85a199d47_1_249"/>
          <p:cNvSpPr txBox="1">
            <a:spLocks noGrp="1"/>
          </p:cNvSpPr>
          <p:nvPr>
            <p:ph type="ctrTitle"/>
          </p:nvPr>
        </p:nvSpPr>
        <p:spPr>
          <a:xfrm>
            <a:off x="685800" y="161514"/>
            <a:ext cx="7772400" cy="3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en-US" altLang="zh-CN" sz="3200" dirty="0"/>
              <a:t>Sobol’s Total Indices for Accurate and Scalable Feature Exclusion </a:t>
            </a:r>
            <a:br>
              <a:rPr lang="en-US" altLang="zh-CN" sz="3200" dirty="0"/>
            </a:br>
            <a:r>
              <a:rPr lang="en-US" altLang="zh-CN" sz="3200" dirty="0"/>
              <a:t>in High-Dimensional Data</a:t>
            </a:r>
            <a:endParaRPr sz="3200" b="1" dirty="0"/>
          </a:p>
        </p:txBody>
      </p:sp>
      <p:sp>
        <p:nvSpPr>
          <p:cNvPr id="69" name="Google Shape;69;g3885a199d47_1_249"/>
          <p:cNvSpPr txBox="1">
            <a:spLocks noGrp="1"/>
          </p:cNvSpPr>
          <p:nvPr>
            <p:ph type="subTitle" idx="1"/>
          </p:nvPr>
        </p:nvSpPr>
        <p:spPr>
          <a:xfrm>
            <a:off x="1371600" y="340203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Zonghan Zhang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Zhiqian Chen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Computer Science and Engineering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Mississippi State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7617376E-8F30-73EB-A798-AAB1F140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3F3BCF5F-D817-A903-6BE6-1A33659E1F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74731"/>
            <a:ext cx="8458201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When Shapley Fails: Redundancy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F02AB257-B7DC-3186-AFFD-193DBDC373D2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dk1"/>
                  </a:solidFill>
                </a:endParaRPr>
              </a:p>
              <a:p>
                <a:pPr marL="342900" lvl="0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b="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Removing either feature leads to zero loss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Sobol: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b="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Shapley: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altLang="zh-CN" sz="200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altLang="zh-CN" sz="2000" dirty="0">
                    <a:solidFill>
                      <a:schemeClr val="dk1"/>
                    </a:solidFill>
                  </a:rPr>
                  <a:t>Shapley overvalues redundant features.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endParaRPr lang="en-US" sz="2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F02AB257-B7DC-3186-AFFD-193DBDC373D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blipFill>
                <a:blip r:embed="rId3"/>
                <a:stretch>
                  <a:fillRect l="-1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BCFDF0BC-E433-6ACD-2FBF-85FE807EBF43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09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955DB259-91A3-1AF1-BACF-8031E385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5a199d47_1_254">
            <a:extLst>
              <a:ext uri="{FF2B5EF4-FFF2-40B4-BE49-F238E27FC236}">
                <a16:creationId xmlns:a16="http://schemas.microsoft.com/office/drawing/2014/main" id="{FDC66A11-A898-DA77-9811-409B81E6B5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75" name="Google Shape;75;g3885a199d47_1_254">
            <a:extLst>
              <a:ext uri="{FF2B5EF4-FFF2-40B4-BE49-F238E27FC236}">
                <a16:creationId xmlns:a16="http://schemas.microsoft.com/office/drawing/2014/main" id="{136D46DA-EB25-EAB0-0278-62F1F3A1D0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Motivation and Problem Setup</a:t>
            </a:r>
            <a:endParaRPr sz="2400" dirty="0">
              <a:solidFill>
                <a:srgbClr val="BFBFBF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Sobol vs. Shapley: Methodological Comparison</a:t>
            </a:r>
            <a:endParaRPr sz="2400" dirty="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PID Framework and Theoretical Insights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Empirical Evaluation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Conclusion and Future Work</a:t>
            </a:r>
            <a:endParaRPr sz="2400" dirty="0">
              <a:solidFill>
                <a:srgbClr val="BFBFBF"/>
              </a:solidFill>
            </a:endParaRPr>
          </a:p>
        </p:txBody>
      </p:sp>
      <p:cxnSp>
        <p:nvCxnSpPr>
          <p:cNvPr id="76" name="Google Shape;76;g3885a199d47_1_254">
            <a:extLst>
              <a:ext uri="{FF2B5EF4-FFF2-40B4-BE49-F238E27FC236}">
                <a16:creationId xmlns:a16="http://schemas.microsoft.com/office/drawing/2014/main" id="{3564303A-2028-B851-C4D5-148851486C84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5865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40F3ECA2-A62B-B927-2F80-96BA81D24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2247667D-C121-3B2E-73FD-68126ABE44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PID Overview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4CBDB481-A4E8-FC13-0B0E-F2524BF0B6A4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7252" y="1582271"/>
                <a:ext cx="8148900" cy="40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PID decomposes information into: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Unique (only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 provides)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Redundant (shared)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Synergistic (only appears when features act together)</a:t>
                </a:r>
              </a:p>
              <a:p>
                <a:pPr marL="342900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Ground truth:</a:t>
                </a:r>
              </a:p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Information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lost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when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dk1"/>
                          </a:solidFill>
                        </a:rPr>
                        <m:t>excluding</m:t>
                      </m:r>
                      <m:r>
                        <m:rPr>
                          <m:nor/>
                        </m:rPr>
                        <a:rPr lang="en-US" altLang="zh-CN" sz="2400" b="0" i="0" dirty="0" smtClean="0">
                          <a:solidFill>
                            <a:schemeClr val="dk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𝑈𝑛𝑖𝑞𝑢𝑒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𝑆𝑦𝑛𝑒𝑟𝑔𝑦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𝑖𝑛𝑣𝑜𝑙𝑣𝑖𝑛𝑔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dk1"/>
                  </a:solidFill>
                </a:endParaRP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4CBDB481-A4E8-FC13-0B0E-F2524BF0B6A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7252" y="1582271"/>
                <a:ext cx="8148900" cy="4011600"/>
              </a:xfrm>
              <a:prstGeom prst="rect">
                <a:avLst/>
              </a:prstGeom>
              <a:blipFill>
                <a:blip r:embed="rId3"/>
                <a:stretch>
                  <a:fillRect l="-1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7351D567-35FA-EBE5-700F-47DC7249DFC8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6795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5955745D-BC0D-AD2F-9D1F-0CE3B011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EA527FB1-8FF4-94A8-A699-4BE3CE8350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PID Explains the Misalignment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C606BCDB-1C81-D451-882B-BB3888F152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0"/>
            <a:ext cx="8148900" cy="176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altLang="zh-CN" sz="2400" dirty="0">
                <a:solidFill>
                  <a:schemeClr val="dk1"/>
                </a:solidFill>
              </a:rPr>
              <a:t>Sobol (right): Captures all interactions and excludes redundancy, correct estimation.</a:t>
            </a:r>
            <a:endParaRPr lang="en-US" sz="24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Shapley (left): Splits redundancy and synergy evenly.</a:t>
            </a: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7F7D13DA-35D4-E4EA-A1D2-9CE06BA066D6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8D055B1-B61F-6AC6-DB78-F417ED412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78095"/>
              </p:ext>
            </p:extLst>
          </p:nvPr>
        </p:nvGraphicFramePr>
        <p:xfrm>
          <a:off x="1264041" y="3513070"/>
          <a:ext cx="6788578" cy="232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95649" imgH="1263510" progId="AcroExch.Document.DC">
                  <p:embed/>
                </p:oleObj>
              </mc:Choice>
              <mc:Fallback>
                <p:oleObj name="Acrobat Document" r:id="rId3" imgW="3695649" imgH="126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4041" y="3513070"/>
                        <a:ext cx="6788578" cy="2321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5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CAC13563-1B67-0D46-5A36-0E2F6EF1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0A2845D5-DA61-8D78-2DE2-2254AD5FB6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Key Theoretical Result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8F961C82-B50E-EABB-DFE7-EC687DF329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Theorem: Sobol’s indices always align at least as closely with the PID-based ground truth as Shapley values.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Sobol: exact unique + synergy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Shapley: unique + partial synergy + partial redundancy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Takeaway: Sobol provides the right decomposition and the accurate estimation for performance loss.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09CBAECE-47B6-B2B2-EFF7-BF895BD9331C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231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54F0045E-2A60-05A6-AF44-900371A66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5a199d47_1_254">
            <a:extLst>
              <a:ext uri="{FF2B5EF4-FFF2-40B4-BE49-F238E27FC236}">
                <a16:creationId xmlns:a16="http://schemas.microsoft.com/office/drawing/2014/main" id="{BEC16AF5-81D5-2F9A-8760-572D45FB70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75" name="Google Shape;75;g3885a199d47_1_254">
            <a:extLst>
              <a:ext uri="{FF2B5EF4-FFF2-40B4-BE49-F238E27FC236}">
                <a16:creationId xmlns:a16="http://schemas.microsoft.com/office/drawing/2014/main" id="{5AFF8469-52BE-3E97-E29B-021EE9A3F7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Motivation and Problem Setup</a:t>
            </a:r>
            <a:endParaRPr sz="2400" dirty="0">
              <a:solidFill>
                <a:srgbClr val="BFBFBF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Sobol vs. Shapley: Methodological Comparison</a:t>
            </a:r>
            <a:endParaRPr sz="2400" dirty="0">
              <a:solidFill>
                <a:srgbClr val="BFBFBF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PID Framework and Theoretical Insights</a:t>
            </a:r>
            <a:endParaRPr sz="2400" dirty="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Empirical Evaluation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Conclusion and Future Work</a:t>
            </a:r>
            <a:endParaRPr sz="2400" dirty="0">
              <a:solidFill>
                <a:srgbClr val="BFBFBF"/>
              </a:solidFill>
            </a:endParaRPr>
          </a:p>
        </p:txBody>
      </p:sp>
      <p:cxnSp>
        <p:nvCxnSpPr>
          <p:cNvPr id="76" name="Google Shape;76;g3885a199d47_1_254">
            <a:extLst>
              <a:ext uri="{FF2B5EF4-FFF2-40B4-BE49-F238E27FC236}">
                <a16:creationId xmlns:a16="http://schemas.microsoft.com/office/drawing/2014/main" id="{1485944B-283A-7379-048B-DE0B5C2E29E2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6071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47FD7CE2-1F66-9BC0-29B7-01FFF394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4ED40409-8B29-B74E-8EF8-77337F8227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Case Study: Toy Example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676A6E9E-A3D0-3FB5-A10F-769E01BDC534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2653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Ground truth function: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dk1"/>
                  </a:solidFill>
                </a:endParaRP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b="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PID suggests exclude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Sobol agrees. Shapley disagrees.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Shapley is confused by mixed redundancy + synergy.</a:t>
                </a: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676A6E9E-A3D0-3FB5-A10F-769E01BDC53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2653466"/>
              </a:xfrm>
              <a:prstGeom prst="rect">
                <a:avLst/>
              </a:prstGeom>
              <a:blipFill>
                <a:blip r:embed="rId3"/>
                <a:stretch>
                  <a:fillRect l="-1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CC84EA46-FAFD-AF4C-1F26-71A0FFC9B26F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7DBD9B-50B9-0C2D-D166-752493D6D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365" y="4183942"/>
            <a:ext cx="4114286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DD9562A9-8B0C-0FE1-CC51-784ABE86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98D10850-F649-9CF8-FFEB-9C9879000B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799" y="274731"/>
            <a:ext cx="8228125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Diabetes Dataset (Classification)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8D43A4ED-7C0B-F3FF-0470-4E920EDA57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6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Sobol produces a safer exclusion order.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en-US" sz="20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F98C0B54-9C1E-A7C6-9F46-5E3C0725185A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4E158E-91A1-2FEC-D980-A829F9A29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87791"/>
              </p:ext>
            </p:extLst>
          </p:nvPr>
        </p:nvGraphicFramePr>
        <p:xfrm>
          <a:off x="1526642" y="2277150"/>
          <a:ext cx="6090715" cy="365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72000" imgH="2743200" progId="AcroExch.Document.DC">
                  <p:embed/>
                </p:oleObj>
              </mc:Choice>
              <mc:Fallback>
                <p:oleObj name="Acrobat Document" r:id="rId3" imgW="4572000" imgH="2743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642" y="2277150"/>
                        <a:ext cx="6090715" cy="3654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18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D0A42E6-3FF1-94C6-7968-C68CABA4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98E97772-6F36-2631-B7BC-0ABFC02D5E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Auto-MPG Dataset (Regression)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976EDBC1-F905-0138-EA3E-303F9BF40377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1208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Sobol maintains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</a:rPr>
                  <a:t>and better preserves predictive variance, while Shapley suffers a sudden collapse.</a:t>
                </a: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976EDBC1-F905-0138-EA3E-303F9BF4037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1208123"/>
              </a:xfrm>
              <a:prstGeom prst="rect">
                <a:avLst/>
              </a:prstGeom>
              <a:blipFill>
                <a:blip r:embed="rId3"/>
                <a:stretch>
                  <a:fillRect l="-1197" r="-74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29DCF0B8-C193-E343-C252-CC6E328BCB0D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353AEF-A5CE-6CBA-97BE-4F01D87FF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29015"/>
              </p:ext>
            </p:extLst>
          </p:nvPr>
        </p:nvGraphicFramePr>
        <p:xfrm>
          <a:off x="2000229" y="2790394"/>
          <a:ext cx="5134558" cy="308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72000" imgH="2743200" progId="AcroExch.Document.DC">
                  <p:embed/>
                </p:oleObj>
              </mc:Choice>
              <mc:Fallback>
                <p:oleObj name="Acrobat Document" r:id="rId4" imgW="4572000" imgH="2743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0229" y="2790394"/>
                        <a:ext cx="5134558" cy="308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71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AAD984C-1FAF-9A64-6304-12FA3D57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A52221D3-2533-1A44-A88A-D592B6E61E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Runtime Comparison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6BEC2537-26A8-D2F4-1FB8-4608198C56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Sobol’s runtime nearly constant w.r.t feature count.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Shapley exponential growth.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Sobol also scales better with instances.</a:t>
            </a:r>
            <a:endParaRPr lang="en-US" sz="20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A6A38914-6B56-4046-340A-033960CAFE5F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BB8757-F1E8-DC87-44F2-2AA0A24FB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64067"/>
              </p:ext>
            </p:extLst>
          </p:nvPr>
        </p:nvGraphicFramePr>
        <p:xfrm>
          <a:off x="347624" y="3429000"/>
          <a:ext cx="8439767" cy="24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00800" imgH="1828527" progId="AcroExch.Document.DC">
                  <p:embed/>
                </p:oleObj>
              </mc:Choice>
              <mc:Fallback>
                <p:oleObj name="Acrobat Document" r:id="rId3" imgW="6400800" imgH="18285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24" y="3429000"/>
                        <a:ext cx="8439767" cy="241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2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5a199d47_1_254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75" name="Google Shape;75;g3885a199d47_1_254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Motivation and Problem Setup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Sobol vs. Shapley: Methodological Comparison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PID Framework and Theoretical Insights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Empirical Evaluation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Conclusion and Future Work</a:t>
            </a:r>
            <a:endParaRPr sz="2400" dirty="0">
              <a:solidFill>
                <a:srgbClr val="BFBFBF"/>
              </a:solidFill>
            </a:endParaRPr>
          </a:p>
        </p:txBody>
      </p:sp>
      <p:cxnSp>
        <p:nvCxnSpPr>
          <p:cNvPr id="76" name="Google Shape;76;g3885a199d47_1_254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5FADB8D7-D99A-B801-81F8-4729773F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5a199d47_1_254">
            <a:extLst>
              <a:ext uri="{FF2B5EF4-FFF2-40B4-BE49-F238E27FC236}">
                <a16:creationId xmlns:a16="http://schemas.microsoft.com/office/drawing/2014/main" id="{45EEAECE-C347-8F73-015E-34E89223DF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75" name="Google Shape;75;g3885a199d47_1_254">
            <a:extLst>
              <a:ext uri="{FF2B5EF4-FFF2-40B4-BE49-F238E27FC236}">
                <a16:creationId xmlns:a16="http://schemas.microsoft.com/office/drawing/2014/main" id="{FB8EF38C-D5C8-1EFC-1943-C17819C44B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Motivation and Problem Setup</a:t>
            </a:r>
            <a:endParaRPr sz="2400" dirty="0">
              <a:solidFill>
                <a:srgbClr val="BFBFBF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Sobol vs. Shapley: Methodological Comparison</a:t>
            </a:r>
            <a:endParaRPr sz="2400" dirty="0">
              <a:solidFill>
                <a:srgbClr val="BFBFBF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PID Framework and Theoretical Insights</a:t>
            </a:r>
            <a:endParaRPr sz="2400" dirty="0">
              <a:solidFill>
                <a:srgbClr val="BFBFBF"/>
              </a:solidFill>
            </a:endParaRPr>
          </a:p>
          <a:p>
            <a:pPr marL="342900" lvl="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Empirical Evaluation</a:t>
            </a:r>
            <a:endParaRPr sz="2400" dirty="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Conclusion and Future Work</a:t>
            </a:r>
            <a:endParaRPr sz="2400" dirty="0">
              <a:solidFill>
                <a:schemeClr val="tx1"/>
              </a:solidFill>
            </a:endParaRPr>
          </a:p>
        </p:txBody>
      </p:sp>
      <p:cxnSp>
        <p:nvCxnSpPr>
          <p:cNvPr id="76" name="Google Shape;76;g3885a199d47_1_254">
            <a:extLst>
              <a:ext uri="{FF2B5EF4-FFF2-40B4-BE49-F238E27FC236}">
                <a16:creationId xmlns:a16="http://schemas.microsoft.com/office/drawing/2014/main" id="{6FA38C97-16CC-B3EF-ECC0-D771586A10DA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5738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3E5F3B70-5361-6A92-671E-830BCE23B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F7B344A9-DC72-5DF7-A5B1-35B1D77430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Conclusion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5D2CF489-67C1-3FC1-DA1F-1ADBB8A4A1A7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Sobol’s total indices better estimate performance loss.</a:t>
                </a: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Theoretical reason: </a:t>
                </a:r>
                <a:r>
                  <a:rPr lang="en-US" sz="2400" b="1" dirty="0">
                    <a:solidFill>
                      <a:schemeClr val="dk1"/>
                    </a:solidFill>
                  </a:rPr>
                  <a:t>PID alignment</a:t>
                </a:r>
              </a:p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Empirical results confirm: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More stable feature exclusion;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Better accuracy/</a:t>
                </a:r>
                <a:r>
                  <a:rPr lang="en-US" altLang="zh-CN" sz="20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dk1"/>
                    </a:solidFill>
                  </a:rPr>
                  <a:t> retention;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Much lower runtime.</a:t>
                </a:r>
              </a:p>
              <a:p>
                <a:pPr marL="342900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400" dirty="0">
                    <a:solidFill>
                      <a:schemeClr val="dk1"/>
                    </a:solidFill>
                  </a:rPr>
                  <a:t>Model-agnostic and scalable.</a:t>
                </a: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5D2CF489-67C1-3FC1-DA1F-1ADBB8A4A1A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blipFill>
                <a:blip r:embed="rId3"/>
                <a:stretch>
                  <a:fillRect l="-1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871F0D64-8048-C697-348E-539F5DF068FF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7062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F26B9638-772B-F5DD-CEF2-CED248B5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9B6BDFB2-ABA4-DEC1-7891-D929EEED8E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Limitations &amp; Future Work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A8E7B852-2A42-E605-206A-6D905E526F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0"/>
            <a:ext cx="8148900" cy="426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Limitations: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Large-scale experiments limited due to Shapley computation.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Sobol indices lack interpretability compared with Shapley plots.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Future Work: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Incorporate PID-inspired interactions into new feature selection methods.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altLang="zh-CN" sz="2000" dirty="0">
                <a:solidFill>
                  <a:schemeClr val="dk1"/>
                </a:solidFill>
              </a:rPr>
              <a:t>Extend to multivariate PID.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altLang="zh-CN" sz="2000" dirty="0">
                <a:solidFill>
                  <a:schemeClr val="dk1"/>
                </a:solidFill>
              </a:rPr>
              <a:t>Improve interpretability of Sobol indices.</a:t>
            </a: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8F8A638F-8C1F-3F82-3947-DDB12A867D8F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2064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165182" y="274731"/>
            <a:ext cx="866615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dirty="0"/>
              <a:t>zz239@msstate.edu</a:t>
            </a:r>
            <a:endParaRPr dirty="0"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688041" y="1345825"/>
            <a:ext cx="7767918" cy="64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D1725"/>
              </a:buClr>
              <a:buSzPts val="3600"/>
              <a:buNone/>
            </a:pPr>
            <a:r>
              <a:rPr lang="en-US" sz="3600" dirty="0">
                <a:solidFill>
                  <a:srgbClr val="5D1725"/>
                </a:solidFill>
              </a:rPr>
              <a:t>Thank you!</a:t>
            </a:r>
            <a:endParaRPr sz="3600" dirty="0">
              <a:solidFill>
                <a:srgbClr val="5D1725"/>
              </a:solidFill>
            </a:endParaRPr>
          </a:p>
        </p:txBody>
      </p:sp>
      <p:cxnSp>
        <p:nvCxnSpPr>
          <p:cNvPr id="398" name="Google Shape;398;p23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361" y="1995766"/>
            <a:ext cx="2907153" cy="383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0D0E7E99-0EB4-EFD2-62CF-39AF329A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38" y="1995766"/>
            <a:ext cx="2886902" cy="3837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85a199d47_1_0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Motivation</a:t>
            </a:r>
            <a:endParaRPr sz="4000" dirty="0"/>
          </a:p>
        </p:txBody>
      </p:sp>
      <p:sp>
        <p:nvSpPr>
          <p:cNvPr id="82" name="Google Shape;82;g3885a199d47_1_0"/>
          <p:cNvSpPr txBox="1">
            <a:spLocks noGrp="1"/>
          </p:cNvSpPr>
          <p:nvPr>
            <p:ph type="subTitle" idx="1"/>
          </p:nvPr>
        </p:nvSpPr>
        <p:spPr>
          <a:xfrm>
            <a:off x="493713" y="1582737"/>
            <a:ext cx="8148600" cy="427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altLang="zh-CN" sz="2600" dirty="0">
                <a:solidFill>
                  <a:schemeClr val="tx1"/>
                </a:solidFill>
              </a:rPr>
              <a:t>High-dimensional datasets appear everywhere: genomics, healthcare, social networks.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Feature selection is essential for:</a:t>
            </a:r>
            <a:endParaRPr sz="2600" dirty="0"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R</a:t>
            </a:r>
            <a:r>
              <a:rPr lang="en-US" altLang="zh-CN" sz="2200" dirty="0">
                <a:solidFill>
                  <a:schemeClr val="dk1"/>
                </a:solidFill>
              </a:rPr>
              <a:t>educing computational cost;</a:t>
            </a:r>
            <a:endParaRPr sz="2200" dirty="0"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Improving interpretability;</a:t>
            </a:r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Avoiding overfitting.</a:t>
            </a:r>
          </a:p>
          <a:p>
            <a:pPr marL="342900" indent="-342900" algn="l">
              <a:lnSpc>
                <a:spcPct val="15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However, many attribution methods fail to reflect the true performance loss when removing features.</a:t>
            </a:r>
            <a:endParaRPr sz="2600" dirty="0">
              <a:solidFill>
                <a:schemeClr val="dk1"/>
              </a:solidFill>
            </a:endParaRPr>
          </a:p>
        </p:txBody>
      </p:sp>
      <p:cxnSp>
        <p:nvCxnSpPr>
          <p:cNvPr id="83" name="Google Shape;83;g3885a199d47_1_0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85a199d47_1_61"/>
          <p:cNvSpPr txBox="1">
            <a:spLocks noGrp="1"/>
          </p:cNvSpPr>
          <p:nvPr>
            <p:ph type="ctrTitle"/>
          </p:nvPr>
        </p:nvSpPr>
        <p:spPr>
          <a:xfrm>
            <a:off x="685799" y="274731"/>
            <a:ext cx="8133735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Problem: Performance Loss</a:t>
            </a:r>
            <a:endParaRPr sz="4000" dirty="0"/>
          </a:p>
        </p:txBody>
      </p:sp>
      <p:sp>
        <p:nvSpPr>
          <p:cNvPr id="89" name="Google Shape;89;g3885a199d47_1_61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Traditional feature selection focuses on identifying a subset maximizing predictive performance.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We instead evaluate: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Core question: Which method best estimates the true performance lost when excluding a feature?</a:t>
            </a:r>
          </a:p>
        </p:txBody>
      </p:sp>
      <p:cxnSp>
        <p:nvCxnSpPr>
          <p:cNvPr id="2" name="Google Shape;83;g3885a199d47_1_0">
            <a:extLst>
              <a:ext uri="{FF2B5EF4-FFF2-40B4-BE49-F238E27FC236}">
                <a16:creationId xmlns:a16="http://schemas.microsoft.com/office/drawing/2014/main" id="{4CC0A5F3-D143-5576-F33F-8C007BA81241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0119F7-C71C-2534-F6DB-DE5EFF76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26" y="3226688"/>
            <a:ext cx="4199748" cy="781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F15B1A92-E411-8F2B-F3A3-AEAC2F799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85a199d47_1_254">
            <a:extLst>
              <a:ext uri="{FF2B5EF4-FFF2-40B4-BE49-F238E27FC236}">
                <a16:creationId xmlns:a16="http://schemas.microsoft.com/office/drawing/2014/main" id="{182C2005-2498-C076-5F72-0600992930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5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75" name="Google Shape;75;g3885a199d47_1_254">
            <a:extLst>
              <a:ext uri="{FF2B5EF4-FFF2-40B4-BE49-F238E27FC236}">
                <a16:creationId xmlns:a16="http://schemas.microsoft.com/office/drawing/2014/main" id="{3F734A86-9E13-C233-57EF-44F7587CB7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520"/>
              </a:spcBef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Motivation and Problem Setup</a:t>
            </a:r>
            <a:endParaRPr sz="2400" dirty="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Sobol vs. Shapley: Methodological Comparison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PID Framework and Theoretical Insights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Empirical Evaluation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rgbClr val="BFBFBF"/>
                </a:solidFill>
              </a:rPr>
              <a:t>Conclusion and Future Work</a:t>
            </a:r>
            <a:endParaRPr sz="2400" dirty="0">
              <a:solidFill>
                <a:srgbClr val="BFBFBF"/>
              </a:solidFill>
            </a:endParaRPr>
          </a:p>
        </p:txBody>
      </p:sp>
      <p:cxnSp>
        <p:nvCxnSpPr>
          <p:cNvPr id="76" name="Google Shape;76;g3885a199d47_1_254">
            <a:extLst>
              <a:ext uri="{FF2B5EF4-FFF2-40B4-BE49-F238E27FC236}">
                <a16:creationId xmlns:a16="http://schemas.microsoft.com/office/drawing/2014/main" id="{465475D1-4A11-F839-750B-2076EE70A3F5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0924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85a199d47_1_66"/>
          <p:cNvSpPr txBox="1">
            <a:spLocks noGrp="1"/>
          </p:cNvSpPr>
          <p:nvPr>
            <p:ph type="ctrTitle"/>
          </p:nvPr>
        </p:nvSpPr>
        <p:spPr>
          <a:xfrm>
            <a:off x="685799" y="274731"/>
            <a:ext cx="8163233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4000" dirty="0"/>
              <a:t>Shapley: Strengths &amp; Limitations</a:t>
            </a:r>
            <a:endParaRPr sz="4000" dirty="0"/>
          </a:p>
        </p:txBody>
      </p:sp>
      <p:sp>
        <p:nvSpPr>
          <p:cNvPr id="95" name="Google Shape;95;g3885a199d47_1_66"/>
          <p:cNvSpPr txBox="1">
            <a:spLocks noGrp="1"/>
          </p:cNvSpPr>
          <p:nvPr>
            <p:ph type="subTitle" idx="1"/>
          </p:nvPr>
        </p:nvSpPr>
        <p:spPr>
          <a:xfrm>
            <a:off x="493058" y="1582270"/>
            <a:ext cx="8148900" cy="396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Strength: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Game-theoretic fairness; captures interactions in theory; widely used in machine learning (e.g., SHAP)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Limitations: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Allocates interaction effects uniformly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Overestimates redundant features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Underestimates synergistic features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Exponential time complexity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</a:rPr>
              <a:t>Often misestimates performance loss</a:t>
            </a:r>
            <a:endParaRPr sz="2600" dirty="0">
              <a:solidFill>
                <a:schemeClr val="dk1"/>
              </a:solidFill>
            </a:endParaRPr>
          </a:p>
        </p:txBody>
      </p:sp>
      <p:cxnSp>
        <p:nvCxnSpPr>
          <p:cNvPr id="96" name="Google Shape;96;g3885a199d47_1_66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Sobol’s Total Indices: Strengths</a:t>
            </a:r>
            <a:endParaRPr sz="4000" dirty="0"/>
          </a:p>
        </p:txBody>
      </p:sp>
      <p:sp>
        <p:nvSpPr>
          <p:cNvPr id="103" name="Google Shape;103;g3885a199d47_1_73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4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Advantages: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Variance-based measure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Includes main + all interaction effects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Naturally excludes redundancy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Directly estimates variance lost if the feature is removed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</a:rPr>
              <a:t>Linear complexity O(n·d)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Fully model-agnostic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</p:txBody>
      </p:sp>
      <p:cxnSp>
        <p:nvCxnSpPr>
          <p:cNvPr id="104" name="Google Shape;104;g3885a199d47_1_73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EDE00B28-0D6A-E02C-F87C-3833F041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120BF72F-A468-01FA-006C-7C14ADEDC0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8257622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Visual Intuition: Sobol vs. Shapley</a:t>
            </a:r>
            <a:endParaRPr sz="4000" dirty="0"/>
          </a:p>
        </p:txBody>
      </p:sp>
      <p:sp>
        <p:nvSpPr>
          <p:cNvPr id="103" name="Google Shape;103;g3885a199d47_1_73">
            <a:extLst>
              <a:ext uri="{FF2B5EF4-FFF2-40B4-BE49-F238E27FC236}">
                <a16:creationId xmlns:a16="http://schemas.microsoft.com/office/drawing/2014/main" id="{4F9B6EE7-D373-7611-0F24-C5382ECE38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00" cy="134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Sobol directly measures the actual variance lost.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Shapley retains part of interactions that no longer exist.</a:t>
            </a:r>
            <a:endParaRPr lang="en-US" sz="20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</p:txBody>
      </p:sp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DF9C954B-6059-8FF9-8093-ACC84C651143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89807-7355-A5AA-5B76-997437E46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71748"/>
              </p:ext>
            </p:extLst>
          </p:nvPr>
        </p:nvGraphicFramePr>
        <p:xfrm>
          <a:off x="2809875" y="2831690"/>
          <a:ext cx="3524250" cy="302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277600" imgH="9670804" progId="AcroExch.Document.DC">
                  <p:embed/>
                </p:oleObj>
              </mc:Choice>
              <mc:Fallback>
                <p:oleObj name="Acrobat Document" r:id="rId3" imgW="11277600" imgH="96708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75" y="2831690"/>
                        <a:ext cx="3524250" cy="3022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372984B1-12FC-E4E1-88D9-BFFD354BA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5a199d47_1_73">
            <a:extLst>
              <a:ext uri="{FF2B5EF4-FFF2-40B4-BE49-F238E27FC236}">
                <a16:creationId xmlns:a16="http://schemas.microsoft.com/office/drawing/2014/main" id="{B187D356-AA60-2406-07E0-60DA1D9781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7956158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en-US" altLang="zh-CN" sz="4000" dirty="0"/>
              <a:t>When Shapley Fails: XOR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EFEDAFB8-38D5-72C2-28B9-EB950C6AD789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Removing either feature leads to complete loss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Sobol: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sz="2000" dirty="0">
                    <a:solidFill>
                      <a:schemeClr val="dk1"/>
                    </a:solidFill>
                  </a:rPr>
                  <a:t>Shapley: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altLang="zh-CN" sz="2000" dirty="0">
                  <a:solidFill>
                    <a:schemeClr val="dk1"/>
                  </a:solidFill>
                </a:endParaRP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r>
                  <a:rPr lang="en-US" altLang="zh-CN" sz="2000" dirty="0">
                    <a:solidFill>
                      <a:schemeClr val="dk1"/>
                    </a:solidFill>
                  </a:rPr>
                  <a:t>Shapley undervalues interacting features.</a:t>
                </a:r>
              </a:p>
              <a:p>
                <a:pPr marL="800100" lvl="1" indent="-342900" algn="l">
                  <a:lnSpc>
                    <a:spcPct val="150000"/>
                  </a:lnSpc>
                  <a:spcBef>
                    <a:spcPts val="0"/>
                  </a:spcBef>
                  <a:buClr>
                    <a:schemeClr val="dk1"/>
                  </a:buClr>
                  <a:buSzPts val="2600"/>
                  <a:buFont typeface="Arial"/>
                  <a:buChar char="•"/>
                </a:pPr>
                <a:endParaRPr lang="en-US" sz="2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" name="Google Shape;103;g3885a199d47_1_73">
                <a:extLst>
                  <a:ext uri="{FF2B5EF4-FFF2-40B4-BE49-F238E27FC236}">
                    <a16:creationId xmlns:a16="http://schemas.microsoft.com/office/drawing/2014/main" id="{EFEDAFB8-38D5-72C2-28B9-EB950C6AD78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3058" y="1582271"/>
                <a:ext cx="8148900" cy="4011600"/>
              </a:xfrm>
              <a:prstGeom prst="rect">
                <a:avLst/>
              </a:prstGeom>
              <a:blipFill>
                <a:blip r:embed="rId3"/>
                <a:stretch>
                  <a:fillRect l="-1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oogle Shape;104;g3885a199d47_1_73">
            <a:extLst>
              <a:ext uri="{FF2B5EF4-FFF2-40B4-BE49-F238E27FC236}">
                <a16:creationId xmlns:a16="http://schemas.microsoft.com/office/drawing/2014/main" id="{4E278C8A-5293-4F16-8E41-717F80FCABD5}"/>
              </a:ext>
            </a:extLst>
          </p:cNvPr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47332331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721</Words>
  <Application>Microsoft Office PowerPoint</Application>
  <PresentationFormat>On-screen Show (4:3)</PresentationFormat>
  <Paragraphs>126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Palatino Linotype</vt:lpstr>
      <vt:lpstr>Times New Roman</vt:lpstr>
      <vt:lpstr>Century Gothic</vt:lpstr>
      <vt:lpstr>Cambria Math</vt:lpstr>
      <vt:lpstr>Calibri</vt:lpstr>
      <vt:lpstr>MSU_Maroon&amp;Grey</vt:lpstr>
      <vt:lpstr>Acrobat Document</vt:lpstr>
      <vt:lpstr>Sobol’s Total Indices for Accurate and Scalable Feature Exclusion  in High-Dimensional Data</vt:lpstr>
      <vt:lpstr>Agenda</vt:lpstr>
      <vt:lpstr>Motivation</vt:lpstr>
      <vt:lpstr>Problem: Performance Loss</vt:lpstr>
      <vt:lpstr>Agenda</vt:lpstr>
      <vt:lpstr>Shapley: Strengths &amp; Limitations</vt:lpstr>
      <vt:lpstr>Sobol’s Total Indices: Strengths</vt:lpstr>
      <vt:lpstr>Visual Intuition: Sobol vs. Shapley</vt:lpstr>
      <vt:lpstr>When Shapley Fails: XOR</vt:lpstr>
      <vt:lpstr>When Shapley Fails: Redundancy</vt:lpstr>
      <vt:lpstr>Agenda</vt:lpstr>
      <vt:lpstr>PID Overview</vt:lpstr>
      <vt:lpstr>PID Explains the Misalignment</vt:lpstr>
      <vt:lpstr>Key Theoretical Result</vt:lpstr>
      <vt:lpstr>Agenda</vt:lpstr>
      <vt:lpstr>Case Study: Toy Example</vt:lpstr>
      <vt:lpstr>Diabetes Dataset (Classification)</vt:lpstr>
      <vt:lpstr>Auto-MPG Dataset (Regression)</vt:lpstr>
      <vt:lpstr>Runtime Comparison</vt:lpstr>
      <vt:lpstr>Agenda</vt:lpstr>
      <vt:lpstr>Conclusion</vt:lpstr>
      <vt:lpstr>Limitations &amp; Future Work</vt:lpstr>
      <vt:lpstr>zz239@msstate.edu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Rowe</dc:creator>
  <cp:lastModifiedBy>Zhang, Zonghan</cp:lastModifiedBy>
  <cp:revision>4</cp:revision>
  <dcterms:created xsi:type="dcterms:W3CDTF">2015-07-09T18:42:12Z</dcterms:created>
  <dcterms:modified xsi:type="dcterms:W3CDTF">2025-11-18T19:12:52Z</dcterms:modified>
</cp:coreProperties>
</file>