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5" r:id="rId6"/>
    <p:sldId id="260" r:id="rId7"/>
    <p:sldId id="276" r:id="rId8"/>
    <p:sldId id="263" r:id="rId9"/>
    <p:sldId id="261" r:id="rId10"/>
    <p:sldId id="262" r:id="rId11"/>
    <p:sldId id="265" r:id="rId12"/>
    <p:sldId id="266" r:id="rId13"/>
    <p:sldId id="267" r:id="rId14"/>
    <p:sldId id="268" r:id="rId15"/>
    <p:sldId id="277" r:id="rId16"/>
    <p:sldId id="269" r:id="rId17"/>
    <p:sldId id="271" r:id="rId18"/>
    <p:sldId id="272" r:id="rId19"/>
    <p:sldId id="273" r:id="rId20"/>
    <p:sldId id="270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94"/>
  </p:normalViewPr>
  <p:slideViewPr>
    <p:cSldViewPr snapToGrid="0" snapToObjects="1">
      <p:cViewPr>
        <p:scale>
          <a:sx n="217" d="100"/>
          <a:sy n="217" d="100"/>
        </p:scale>
        <p:origin x="2984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21BBC-804D-734E-8CC7-FC31BABA791D}" type="datetimeFigureOut">
              <a:rPr lang="en-US" smtClean="0"/>
              <a:t>4/24/23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9A8A7-2B29-5249-9A55-6D0C06CD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9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latex.codecogs.com</a:t>
            </a:r>
            <a:r>
              <a:rPr lang="en-US" dirty="0"/>
              <a:t>/</a:t>
            </a:r>
            <a:r>
              <a:rPr lang="en-US" dirty="0" err="1"/>
              <a:t>eqneditor</a:t>
            </a:r>
            <a:r>
              <a:rPr lang="en-US" dirty="0"/>
              <a:t>/</a:t>
            </a:r>
            <a:r>
              <a:rPr lang="en-US" dirty="0" err="1"/>
              <a:t>editor.php</a:t>
            </a:r>
            <a:endParaRPr lang="en-US" dirty="0"/>
          </a:p>
          <a:p>
            <a:endParaRPr lang="en-US" dirty="0"/>
          </a:p>
          <a:p>
            <a:r>
              <a:rPr lang="en-US" dirty="0"/>
              <a:t>1 equation per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9A8A7-2B29-5249-9A55-6D0C06CDF0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86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Overview + one by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9A8A7-2B29-5249-9A55-6D0C06CDF0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26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9A8A7-2B29-5249-9A55-6D0C06CDF05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3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31782" y="569311"/>
            <a:ext cx="5655018" cy="2040759"/>
          </a:xfrm>
        </p:spPr>
        <p:txBody>
          <a:bodyPr/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1782" y="2890346"/>
            <a:ext cx="5655017" cy="27484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4"/>
          </p:nvPr>
        </p:nvSpPr>
        <p:spPr>
          <a:xfrm>
            <a:off x="0" y="0"/>
            <a:ext cx="2758966" cy="5940101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22242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.jpg"/>
          <p:cNvPicPr>
            <a:picLocks noChangeAspect="1"/>
          </p:cNvPicPr>
          <p:nvPr userDrawn="1"/>
        </p:nvPicPr>
        <p:blipFill>
          <a:blip r:embed="rId2" cstate="email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707"/>
            <a:ext cx="9144000" cy="6877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532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794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593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8688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/>
          </p:nvPr>
        </p:nvSpPr>
        <p:spPr>
          <a:xfrm>
            <a:off x="401086" y="430146"/>
            <a:ext cx="8397229" cy="5182226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338" y="274639"/>
            <a:ext cx="8123462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338" y="1600201"/>
            <a:ext cx="8123462" cy="39507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6234386" y="1600201"/>
            <a:ext cx="2452414" cy="2988015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31322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402" y="4501931"/>
            <a:ext cx="7675313" cy="126704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402" y="3011380"/>
            <a:ext cx="7675314" cy="139552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819401" y="378937"/>
            <a:ext cx="7675313" cy="2417007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11427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458" y="274639"/>
            <a:ext cx="8287342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9458" y="1600201"/>
            <a:ext cx="4097003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2039" y="1600201"/>
            <a:ext cx="3954763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25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8966" y="274637"/>
            <a:ext cx="5927834" cy="741363"/>
          </a:xfrm>
        </p:spPr>
        <p:txBody>
          <a:bodyPr>
            <a:no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58966" y="1215232"/>
            <a:ext cx="299544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58966" y="1854994"/>
            <a:ext cx="2995448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29586" y="1215232"/>
            <a:ext cx="275721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29586" y="1854994"/>
            <a:ext cx="2757214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55267" y="274637"/>
            <a:ext cx="2452414" cy="2623723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155267" y="3116479"/>
            <a:ext cx="2452414" cy="2598308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1364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11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/>
          </p:nvPr>
        </p:nvSpPr>
        <p:spPr>
          <a:xfrm>
            <a:off x="216723" y="348214"/>
            <a:ext cx="3890524" cy="5233432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363309" y="348214"/>
            <a:ext cx="4435005" cy="53051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01" y="273049"/>
            <a:ext cx="505030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4622" y="273052"/>
            <a:ext cx="2722179" cy="53802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0901" y="1435102"/>
            <a:ext cx="5050305" cy="4218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85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703" y="4800601"/>
            <a:ext cx="793909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7703" y="402898"/>
            <a:ext cx="7939097" cy="43246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703" y="5367338"/>
            <a:ext cx="7939097" cy="4396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434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248" y="274639"/>
            <a:ext cx="80005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48" y="1600201"/>
            <a:ext cx="8000552" cy="3950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2" y="5940101"/>
            <a:ext cx="9143998" cy="917899"/>
          </a:xfrm>
          <a:prstGeom prst="rect">
            <a:avLst/>
          </a:prstGeom>
          <a:solidFill>
            <a:srgbClr val="5D17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64" y="6126164"/>
            <a:ext cx="3309760" cy="567851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534378" y="6047684"/>
            <a:ext cx="3461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+mj-lt"/>
              </a:rPr>
              <a:t>Department of Computer Science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307175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73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2D2E2B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54565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54565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54565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61514"/>
            <a:ext cx="7772400" cy="3038886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Understanding Influence Maximization via </a:t>
            </a:r>
            <a:br>
              <a:rPr lang="en-US" altLang="zh-CN" sz="3200" dirty="0"/>
            </a:br>
            <a:r>
              <a:rPr lang="en-US" altLang="zh-CN" sz="3200" dirty="0"/>
              <a:t>Higher-Order Decomposition</a:t>
            </a:r>
            <a:endParaRPr lang="en-US" sz="32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402031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zh-CN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Zonghan Zhang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Zhiqian</a:t>
            </a:r>
            <a:r>
              <a:rPr lang="en-US" altLang="zh-CN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Chen</a:t>
            </a:r>
          </a:p>
          <a:p>
            <a:r>
              <a:rPr lang="en-US" altLang="zh-CN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Engineering</a:t>
            </a:r>
          </a:p>
          <a:p>
            <a:r>
              <a:rPr lang="en-US" altLang="zh-CN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Mississippi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12694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Sobol Indices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5EA8E11-C2BE-82BC-6A85-E16DC4C79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First-order effect: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Variance of a variable set: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Higher-order effect: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We have: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Total effect: 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A9AC9816-1EC0-CD85-8D3F-18EDE53FA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689" y="1582738"/>
            <a:ext cx="2881122" cy="7615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742263-FC73-D038-42CC-A4B266D576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9013" y="2464539"/>
            <a:ext cx="3290493" cy="3883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57FFBB1-E2B0-FD27-315A-A38F46BB6D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5664" y="2967507"/>
            <a:ext cx="2908308" cy="68112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E830C5C-32C2-A0D8-BFC3-27886AEEEF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7997" y="3648635"/>
            <a:ext cx="4236847" cy="68112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BCBED73-13E0-5E13-E03F-077FC2E586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0983" y="4329763"/>
            <a:ext cx="3359462" cy="6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47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274731"/>
            <a:ext cx="7938247" cy="841375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/>
              <a:t>Explanatory Method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3D45FEE-ED94-EC1C-3795-E5EAB74DB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218243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Define node selection as binary variables.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The randomness in the model is brought by the uncertainty in the influence process.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2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97F7870-3B6D-C7F8-98A4-15AD9CD4D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175" y="3765174"/>
            <a:ext cx="3448050" cy="18859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03334A-9885-9F56-693D-C4281131B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52" y="3765175"/>
            <a:ext cx="3448050" cy="188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241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274731"/>
            <a:ext cx="8036859" cy="841375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/>
              <a:t>Explanatory Method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2FE61A9-D067-E964-D213-8DC2FE36C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First-order effect:                        where 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First-order effect of a set: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Higher-order effect: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Global contribution of a node by the Sobol total effect: 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CD6B18AF-B935-2CDD-D8D3-34BF1B319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464" y="1843834"/>
            <a:ext cx="2314575" cy="2667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7C4F2EF-89BF-27D4-6A1A-23A3F8682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856" y="1679267"/>
            <a:ext cx="1838932" cy="5757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3955B85-2A37-B244-DB6A-83ACFE0D1E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8031" y="2371630"/>
            <a:ext cx="3448050" cy="5810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21EEA4A-CBE7-BE72-813D-0DE92B4B1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1949" y="3030452"/>
            <a:ext cx="3286125" cy="6667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B312CEE-188D-EF29-5BA1-310FB83EB4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0323" y="4283906"/>
            <a:ext cx="19526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9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Proposed Model: SIM</a:t>
            </a:r>
            <a:endParaRPr lang="zh-CN" alt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468030F-6DFD-E546-12E0-D60282036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8" y="1784497"/>
            <a:ext cx="4363008" cy="342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7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/>
              <a:t>Collecting and Pruning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C5FDAC6-42E8-2802-ABBA-9EF094DB0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Collecting: |</a:t>
            </a:r>
            <a:r>
              <a:rPr lang="en-US" altLang="zh-CN" sz="2600" dirty="0" err="1">
                <a:solidFill>
                  <a:schemeClr val="tx1"/>
                </a:solidFill>
              </a:rPr>
              <a:t>ak</a:t>
            </a:r>
            <a:r>
              <a:rPr lang="en-US" altLang="zh-CN" sz="2600" dirty="0">
                <a:solidFill>
                  <a:schemeClr val="tx1"/>
                </a:solidFill>
              </a:rPr>
              <a:t>| candidates are identified with SOTA proxy-based IM algorithms, where a is an arbitrary constant.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Pruning: Extra nodes with lower Sobol total index need to removed, one at a time.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Time complexity: 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D8E43954-F693-28BD-FBAF-95E1FB86A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967" y="4950290"/>
            <a:ext cx="3168467" cy="32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594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Experimental Setup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7A189C0-B097-171E-35F0-5E36B0A14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Datasets: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Five real-world networks</a:t>
            </a:r>
            <a:endParaRPr lang="en-US" altLang="zh-CN" sz="2000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Two synthetic networks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576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Experimental Setup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7A189C0-B097-171E-35F0-5E36B0A14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Six baselines: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GRD on Cora only. 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DEG/EIG on both LT/IC. DD/Sigma/Pi only on IC.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624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Results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52B78-D363-9AB3-C225-CEE24161F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450" y="4545107"/>
            <a:ext cx="8390965" cy="1237129"/>
          </a:xfrm>
        </p:spPr>
        <p:txBody>
          <a:bodyPr>
            <a:normAutofit fontScale="55000" lnSpcReduction="20000"/>
          </a:bodyPr>
          <a:lstStyle/>
          <a:p>
            <a:r>
              <a:rPr lang="en-US" altLang="zh-CN" sz="2000" dirty="0">
                <a:solidFill>
                  <a:schemeClr val="tx1"/>
                </a:solidFill>
              </a:rPr>
              <a:t>Performances on Cora with IC comparing to GRD. </a:t>
            </a:r>
            <a:r>
              <a:rPr lang="en-US" altLang="zh-CN" sz="2000" dirty="0">
                <a:solidFill>
                  <a:srgbClr val="FF0000"/>
                </a:solidFill>
              </a:rPr>
              <a:t>Without SIM</a:t>
            </a:r>
            <a:r>
              <a:rPr lang="en-US" altLang="zh-CN" sz="2000" dirty="0">
                <a:solidFill>
                  <a:schemeClr val="tx1"/>
                </a:solidFill>
              </a:rPr>
              <a:t>. </a:t>
            </a:r>
            <a:r>
              <a:rPr lang="en-US" altLang="zh-CN" sz="2000" dirty="0">
                <a:solidFill>
                  <a:srgbClr val="0070C0"/>
                </a:solidFill>
              </a:rPr>
              <a:t>With SIM</a:t>
            </a:r>
            <a:r>
              <a:rPr lang="en-US" altLang="zh-CN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altLang="zh-CN" sz="2400" dirty="0"/>
          </a:p>
          <a:p>
            <a:pPr algn="l"/>
            <a:r>
              <a:rPr lang="en-US" altLang="zh-CN" sz="5100" dirty="0">
                <a:solidFill>
                  <a:schemeClr val="tx1"/>
                </a:solidFill>
              </a:rPr>
              <a:t>SIM enhances the IM performance by a ratio up to 7%. SIM+DD: 965.03 (s) vs. GRD: 34871.65 (s).</a:t>
            </a:r>
            <a:endParaRPr lang="zh-CN" altLang="en-US" sz="5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8F401DAF-5C49-271E-7F50-70BDCAF20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151" y="1455690"/>
            <a:ext cx="5571565" cy="30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600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Results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52B78-D363-9AB3-C225-CEE24161F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" y="3684493"/>
            <a:ext cx="7687235" cy="1909483"/>
          </a:xfrm>
        </p:spPr>
        <p:txBody>
          <a:bodyPr>
            <a:normAutofit fontScale="55000" lnSpcReduction="20000"/>
          </a:bodyPr>
          <a:lstStyle/>
          <a:p>
            <a:r>
              <a:rPr lang="en-US" altLang="zh-CN" sz="2500" dirty="0">
                <a:solidFill>
                  <a:schemeClr val="tx1"/>
                </a:solidFill>
              </a:rPr>
              <a:t>IM performance (i.e., influence spread) with (W) and without (W/O) SIM under IC model. </a:t>
            </a:r>
          </a:p>
          <a:p>
            <a:pPr algn="l"/>
            <a:endParaRPr lang="en-US" altLang="zh-CN" sz="2400" dirty="0">
              <a:solidFill>
                <a:schemeClr val="tx1"/>
              </a:solidFill>
            </a:endParaRPr>
          </a:p>
          <a:p>
            <a:pPr algn="l"/>
            <a:r>
              <a:rPr lang="en-US" altLang="zh-CN" sz="5100" dirty="0">
                <a:solidFill>
                  <a:schemeClr val="tx1"/>
                </a:solidFill>
              </a:rPr>
              <a:t>Combining the degree discount heuristic with SIM always achieves the best or the second best performance among the algorithms.</a:t>
            </a:r>
            <a:endParaRPr lang="zh-CN" altLang="en-US" sz="5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4602AAC-300C-7B4A-4779-5627E8154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7436"/>
            <a:ext cx="9144000" cy="197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08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Results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52B78-D363-9AB3-C225-CEE24161F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" y="4105835"/>
            <a:ext cx="7839635" cy="156882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chemeClr val="tx1"/>
                </a:solidFill>
              </a:rPr>
              <a:t>The time cost of pruning extra nodes does not scale with the graph size.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chemeClr val="tx1"/>
                </a:solidFill>
              </a:rPr>
              <a:t>SIM runs faster on more sparse graphs.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911706BD-5C37-383A-26DA-97357DBCF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36" y="1694700"/>
            <a:ext cx="8549528" cy="198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3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Agenda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F1833FF-E279-5A78-DD75-B7974A5F8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058" y="1582271"/>
            <a:ext cx="8148917" cy="4011704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Motivation and Problem Setup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Introduction to </a:t>
            </a:r>
            <a:r>
              <a:rPr lang="en-US" altLang="zh-CN" sz="2600" b="1" dirty="0">
                <a:solidFill>
                  <a:schemeClr val="bg1">
                    <a:lumMod val="75000"/>
                  </a:schemeClr>
                </a:solidFill>
              </a:rPr>
              <a:t>Sobol</a:t>
            </a: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 Indices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Influence Decomposition with </a:t>
            </a:r>
            <a:r>
              <a:rPr lang="en-US" altLang="zh-CN" sz="2600" b="1" dirty="0">
                <a:solidFill>
                  <a:schemeClr val="bg1">
                    <a:lumMod val="75000"/>
                  </a:schemeClr>
                </a:solidFill>
              </a:rPr>
              <a:t>Sobol</a:t>
            </a: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 Indices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Proposed Method for IM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Empirical Experiment</a:t>
            </a:r>
            <a:endParaRPr lang="zh-CN" altLang="en-US" sz="26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831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Results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52B78-D363-9AB3-C225-CEE24161F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599" y="2946166"/>
            <a:ext cx="6400800" cy="484094"/>
          </a:xfrm>
        </p:spPr>
        <p:txBody>
          <a:bodyPr>
            <a:normAutofit/>
          </a:bodyPr>
          <a:lstStyle/>
          <a:p>
            <a:r>
              <a:rPr lang="en-US" altLang="zh-CN" sz="1400" dirty="0">
                <a:solidFill>
                  <a:schemeClr val="tx1"/>
                </a:solidFill>
              </a:rPr>
              <a:t>The Legitimacy of Each Seed's Relative Contribution.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3710D5AB-1054-C8D9-E71D-7C7CD0D02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829" y="1411943"/>
            <a:ext cx="4562339" cy="1527708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55D3140-1A26-FECC-433E-408E25F2C564}"/>
              </a:ext>
            </a:extLst>
          </p:cNvPr>
          <p:cNvSpPr txBox="1">
            <a:spLocks/>
          </p:cNvSpPr>
          <p:nvPr/>
        </p:nvSpPr>
        <p:spPr>
          <a:xfrm>
            <a:off x="1371599" y="5543463"/>
            <a:ext cx="6400800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400" dirty="0">
                <a:solidFill>
                  <a:schemeClr val="tx1"/>
                </a:solidFill>
              </a:rPr>
              <a:t>The second-order Sobol indices vs. distance.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104FD5-9C50-25AB-E200-3D9CA1FA79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0829" y="3436775"/>
            <a:ext cx="4800514" cy="182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046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Q&amp;A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52B78-D363-9AB3-C225-CEE24161F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041" y="1723464"/>
            <a:ext cx="7767918" cy="649941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rgbClr val="5D1725"/>
                </a:solidFill>
              </a:rPr>
              <a:t>Thank you!</a:t>
            </a:r>
            <a:endParaRPr lang="zh-CN" altLang="en-US" sz="3600" dirty="0">
              <a:solidFill>
                <a:srgbClr val="5D1725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4D06031-D9C0-D235-32A3-B7CED8C408C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41" y="3086101"/>
            <a:ext cx="2384612" cy="23846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3B942F-9082-4272-3726-FA4ECB48BBC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348" y="3073114"/>
            <a:ext cx="2384611" cy="23846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4858BA-1DC5-8A1E-5A78-46B55D288EC3}"/>
              </a:ext>
            </a:extLst>
          </p:cNvPr>
          <p:cNvSpPr txBox="1"/>
          <p:nvPr/>
        </p:nvSpPr>
        <p:spPr>
          <a:xfrm>
            <a:off x="1138517" y="2703782"/>
            <a:ext cx="1483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Code Here </a:t>
            </a:r>
            <a:r>
              <a:rPr lang="zh-CN" altLang="en-US" dirty="0"/>
              <a:t>↓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53F1BF-BE3C-DE8B-C371-F087938D96FC}"/>
              </a:ext>
            </a:extLst>
          </p:cNvPr>
          <p:cNvSpPr txBox="1"/>
          <p:nvPr/>
        </p:nvSpPr>
        <p:spPr>
          <a:xfrm>
            <a:off x="6521826" y="2703782"/>
            <a:ext cx="1748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My Website </a:t>
            </a:r>
            <a:r>
              <a:rPr lang="zh-CN" altLang="en-US" dirty="0"/>
              <a:t>↓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42575AD-3769-2D6B-4118-F6880CD047E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37" y="2373405"/>
            <a:ext cx="2587726" cy="344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5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Motivation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55313EF-5D0E-FDD0-AF3F-E1616893D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Influence Maximization: to find a set of seeds that maximizes the expected influence spread.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Two traditional streams of methods: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Simulation-based methods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Proxy-based methods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36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Motivation</a:t>
            </a:r>
            <a:endParaRPr lang="zh-CN" alt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E9B7AAD-03F3-89C8-F6F0-B2A54D4EA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058" y="1582271"/>
            <a:ext cx="8148917" cy="4011704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Neither offers consistently trustworthy solutions in a timely manner.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Simulation-based: too slow, not scalable.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Proxy-based: cannot guarantee approximation ratio.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Overcome the issues by combining the simulation with the proxies.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86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Motivation</a:t>
            </a:r>
            <a:endParaRPr lang="zh-CN" alt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E9B7AAD-03F3-89C8-F6F0-B2A54D4EA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058" y="1582270"/>
            <a:ext cx="8148917" cy="3706897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Lack of tools for influence decomposition.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tx1"/>
                </a:solidFill>
              </a:rPr>
              <a:t>Current tools have various drawbacks.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Investigate and understand the influence spread from a higher-order </a:t>
            </a:r>
          </a:p>
          <a:p>
            <a:pPr algn="l">
              <a:lnSpc>
                <a:spcPct val="150000"/>
              </a:lnSpc>
            </a:pPr>
            <a:r>
              <a:rPr lang="en-US" altLang="zh-CN" sz="2600" dirty="0">
                <a:solidFill>
                  <a:schemeClr val="tx1"/>
                </a:solidFill>
              </a:rPr>
              <a:t>    perspective.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61803AC1-96CE-3474-9BDB-E2EC42DF5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991" y="3657600"/>
            <a:ext cx="3858984" cy="211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61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Our Problem Setup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4579C51-D972-5036-EFCE-93B5D709A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058" y="1582271"/>
            <a:ext cx="8148917" cy="4011704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On a bi-directional graph G = (V, E), a k-sized seed set </a:t>
            </a:r>
            <a:r>
              <a:rPr lang="el-GR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an expected influence spread </a:t>
            </a:r>
            <a:r>
              <a:rPr lang="az-Cyrl-AZ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 the contribution of a seed from a higher-order perspective: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Design an efficient and effective IM schema: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B095FE1-89D6-D7A2-3F44-ECF1363D6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648" y="3429000"/>
            <a:ext cx="2114550" cy="714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50BD26-BA51-36F7-7580-B415DC9BE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613" y="4879600"/>
            <a:ext cx="56197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29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Agenda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F1833FF-E279-5A78-DD75-B7974A5F8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058" y="1582271"/>
            <a:ext cx="8148917" cy="4011704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Motivation and Problem Setup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Introduction to </a:t>
            </a:r>
            <a:r>
              <a:rPr lang="en-US" altLang="zh-CN" sz="2600" b="1" dirty="0" err="1">
                <a:solidFill>
                  <a:schemeClr val="tx1"/>
                </a:solidFill>
              </a:rPr>
              <a:t>Sobol</a:t>
            </a:r>
            <a:r>
              <a:rPr lang="en-US" altLang="zh-CN" sz="2600" dirty="0">
                <a:solidFill>
                  <a:schemeClr val="tx1"/>
                </a:solidFill>
              </a:rPr>
              <a:t> Indices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dirty="0">
                <a:solidFill>
                  <a:schemeClr val="tx1"/>
                </a:solidFill>
              </a:rPr>
              <a:t>Why introduce?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Influence Decomposition with </a:t>
            </a:r>
            <a:r>
              <a:rPr lang="en-US" altLang="zh-CN" sz="2600" b="1" dirty="0">
                <a:solidFill>
                  <a:schemeClr val="bg1">
                    <a:lumMod val="75000"/>
                  </a:schemeClr>
                </a:solidFill>
              </a:rPr>
              <a:t>Sobol</a:t>
            </a: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 Indices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Proposed Method for IM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bg1">
                    <a:lumMod val="75000"/>
                  </a:schemeClr>
                </a:solidFill>
              </a:rPr>
              <a:t>Empirical Experiment</a:t>
            </a:r>
            <a:endParaRPr lang="zh-CN" altLang="en-US" sz="26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60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575612" cy="84137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/>
              <a:t>Comparing with Shapley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1EEA8DB-CC95-97C6-20BC-E7B67B631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13" y="1582738"/>
            <a:ext cx="8148637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And why Sobol indices work better here?</a:t>
            </a:r>
          </a:p>
          <a:p>
            <a:pPr algn="l">
              <a:lnSpc>
                <a:spcPct val="150000"/>
              </a:lnSpc>
            </a:pP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9E4CE915-0024-90F1-2E2A-366E9C05A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375" y="2304666"/>
            <a:ext cx="2514286" cy="23873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629C84A-FAB9-996C-7C41-722AF5ED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642" y="2304665"/>
            <a:ext cx="2526984" cy="23873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7D7BC28-5E60-0332-FFA3-2E5798829244}"/>
              </a:ext>
            </a:extLst>
          </p:cNvPr>
          <p:cNvSpPr txBox="1"/>
          <p:nvPr/>
        </p:nvSpPr>
        <p:spPr>
          <a:xfrm>
            <a:off x="1314903" y="5029200"/>
            <a:ext cx="2700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Sobol total effect:</a:t>
            </a:r>
          </a:p>
          <a:p>
            <a:pPr algn="ctr"/>
            <a:r>
              <a:rPr lang="en-US" altLang="zh-CN" dirty="0"/>
              <a:t>Better for node selection</a:t>
            </a:r>
            <a:endParaRPr lang="zh-CN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79C8F0-A232-9835-468C-8A50D96C65B3}"/>
              </a:ext>
            </a:extLst>
          </p:cNvPr>
          <p:cNvSpPr txBox="1"/>
          <p:nvPr/>
        </p:nvSpPr>
        <p:spPr>
          <a:xfrm>
            <a:off x="5122287" y="5029200"/>
            <a:ext cx="2700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Shapley value:</a:t>
            </a:r>
          </a:p>
          <a:p>
            <a:pPr algn="ctr"/>
            <a:r>
              <a:rPr lang="en-US" altLang="zh-CN" dirty="0"/>
              <a:t>Better for contribution decomposition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6395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72E0-C953-BA82-B3DC-7BCF9004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731"/>
            <a:ext cx="6127376" cy="841375"/>
          </a:xfrm>
        </p:spPr>
        <p:txBody>
          <a:bodyPr/>
          <a:lstStyle/>
          <a:p>
            <a:pPr algn="l"/>
            <a:r>
              <a:rPr lang="en-US" altLang="zh-CN" dirty="0"/>
              <a:t>Sobol Indices</a:t>
            </a:r>
            <a:endParaRPr lang="zh-CN" alt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4C00A5A-CF5C-132D-4A3B-972C9909C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95" y="1582738"/>
            <a:ext cx="8480612" cy="40116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A family of variance-based sensitive analysis methods.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chemeClr val="tx1"/>
                </a:solidFill>
              </a:rPr>
              <a:t>Decompose a function                                      into</a:t>
            </a:r>
          </a:p>
          <a:p>
            <a:pPr algn="l">
              <a:lnSpc>
                <a:spcPct val="150000"/>
              </a:lnSpc>
            </a:pPr>
            <a:endParaRPr lang="en-US" altLang="zh-CN" sz="26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600" dirty="0">
                <a:solidFill>
                  <a:schemeClr val="tx1"/>
                </a:solidFill>
              </a:rPr>
              <a:t>    where</a:t>
            </a:r>
          </a:p>
          <a:p>
            <a:pPr algn="l">
              <a:lnSpc>
                <a:spcPct val="150000"/>
              </a:lnSpc>
            </a:pPr>
            <a:endParaRPr lang="en-US" altLang="zh-CN" sz="26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600" dirty="0">
                <a:solidFill>
                  <a:schemeClr val="tx1"/>
                </a:solidFill>
              </a:rPr>
              <a:t>    and similarly for the higher-order terms.  </a:t>
            </a:r>
            <a:endParaRPr lang="zh-CN" altLang="en-US" sz="2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418D89-1D3D-A81A-8D8B-33F51155662D}"/>
              </a:ext>
            </a:extLst>
          </p:cNvPr>
          <p:cNvCxnSpPr/>
          <p:nvPr/>
        </p:nvCxnSpPr>
        <p:spPr>
          <a:xfrm>
            <a:off x="0" y="1264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BCC64D-2F6A-C22E-FEB0-A938CD247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325" y="2523190"/>
            <a:ext cx="2910624" cy="32777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EDA6AA2-167B-2839-BA29-1B2BF3600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2760474"/>
            <a:ext cx="5365579" cy="10309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DE56D49-9ECA-CF0C-274B-2505421222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9603" y="3796272"/>
            <a:ext cx="4113240" cy="103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071818"/>
      </p:ext>
    </p:extLst>
  </p:cSld>
  <p:clrMapOvr>
    <a:masterClrMapping/>
  </p:clrMapOvr>
</p:sld>
</file>

<file path=ppt/theme/theme1.xml><?xml version="1.0" encoding="utf-8"?>
<a:theme xmlns:a="http://schemas.openxmlformats.org/drawingml/2006/main" name="MSU_Maroon&amp;Grey">
  <a:themeElements>
    <a:clrScheme name="MSU Colors">
      <a:dk1>
        <a:srgbClr val="000000"/>
      </a:dk1>
      <a:lt1>
        <a:srgbClr val="FFFFFF"/>
      </a:lt1>
      <a:dk2>
        <a:srgbClr val="5D1724"/>
      </a:dk2>
      <a:lt2>
        <a:srgbClr val="E2E4DB"/>
      </a:lt2>
      <a:accent1>
        <a:srgbClr val="5E091A"/>
      </a:accent1>
      <a:accent2>
        <a:srgbClr val="410611"/>
      </a:accent2>
      <a:accent3>
        <a:srgbClr val="545651"/>
      </a:accent3>
      <a:accent4>
        <a:srgbClr val="848780"/>
      </a:accent4>
      <a:accent5>
        <a:srgbClr val="B9BDB3"/>
      </a:accent5>
      <a:accent6>
        <a:srgbClr val="890C25"/>
      </a:accent6>
      <a:hlink>
        <a:srgbClr val="890C25"/>
      </a:hlink>
      <a:folHlink>
        <a:srgbClr val="890C25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</TotalTime>
  <Words>577</Words>
  <Application>Microsoft Macintosh PowerPoint</Application>
  <PresentationFormat>On-screen Show (4:3)</PresentationFormat>
  <Paragraphs>102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Palatino Linotype</vt:lpstr>
      <vt:lpstr>Times New Roman</vt:lpstr>
      <vt:lpstr>MSU_Maroon&amp;Grey</vt:lpstr>
      <vt:lpstr>Understanding Influence Maximization via  Higher-Order Decomposition</vt:lpstr>
      <vt:lpstr>Agenda</vt:lpstr>
      <vt:lpstr>Motivation</vt:lpstr>
      <vt:lpstr>Motivation</vt:lpstr>
      <vt:lpstr>Motivation</vt:lpstr>
      <vt:lpstr>Our Problem Setup</vt:lpstr>
      <vt:lpstr>Agenda</vt:lpstr>
      <vt:lpstr>Comparing with Shapley</vt:lpstr>
      <vt:lpstr>Sobol Indices</vt:lpstr>
      <vt:lpstr>Sobol Indices</vt:lpstr>
      <vt:lpstr>Explanatory Method</vt:lpstr>
      <vt:lpstr>Explanatory Method</vt:lpstr>
      <vt:lpstr>Proposed Model: SIM</vt:lpstr>
      <vt:lpstr>Collecting and Pruning</vt:lpstr>
      <vt:lpstr>Experimental Setup</vt:lpstr>
      <vt:lpstr>Experimental Setup</vt:lpstr>
      <vt:lpstr>Results</vt:lpstr>
      <vt:lpstr>Results</vt:lpstr>
      <vt:lpstr>Results</vt:lpstr>
      <vt:lpstr>Results</vt:lpstr>
      <vt:lpstr>Q&amp;A</vt:lpstr>
    </vt:vector>
  </TitlesOfParts>
  <Company>Mississippi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Rowe</dc:creator>
  <cp:lastModifiedBy>Chen, Zhiqian</cp:lastModifiedBy>
  <cp:revision>18</cp:revision>
  <dcterms:created xsi:type="dcterms:W3CDTF">2015-07-09T18:42:12Z</dcterms:created>
  <dcterms:modified xsi:type="dcterms:W3CDTF">2023-04-24T15:01:23Z</dcterms:modified>
</cp:coreProperties>
</file>