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</p:sldMasterIdLst>
  <p:notesMasterIdLst>
    <p:notesMasterId r:id="rId6"/>
  </p:notesMasterIdLst>
  <p:sldIdLst>
    <p:sldId id="256" r:id="rId5"/>
  </p:sldIdLst>
  <p:sldSz cx="32918400" cy="43891200"/>
  <p:notesSz cx="6858000" cy="9144000"/>
  <p:defaultTextStyle>
    <a:defPPr>
      <a:defRPr lang="en-US"/>
    </a:defPPr>
    <a:lvl1pPr marL="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1567510" rtl="0" eaLnBrk="1" latinLnBrk="0" hangingPunct="1">
      <a:defRPr sz="6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24">
          <p15:clr>
            <a:srgbClr val="A4A3A4"/>
          </p15:clr>
        </p15:guide>
        <p15:guide id="2" pos="10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5D1725"/>
    <a:srgbClr val="660000"/>
    <a:srgbClr val="7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602" autoAdjust="0"/>
    <p:restoredTop sz="94806" autoAdjust="0"/>
  </p:normalViewPr>
  <p:slideViewPr>
    <p:cSldViewPr snapToGrid="0" snapToObjects="1">
      <p:cViewPr>
        <p:scale>
          <a:sx n="100" d="100"/>
          <a:sy n="100" d="100"/>
        </p:scale>
        <p:origin x="150" y="-4956"/>
      </p:cViewPr>
      <p:guideLst>
        <p:guide orient="horz" pos="13824"/>
        <p:guide pos="1036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49" d="100"/>
        <a:sy n="14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7263C8-1F4A-D143-B9CC-F49476357AC0}" type="datetimeFigureOut">
              <a:rPr lang="en-US" smtClean="0"/>
              <a:t>4/25/2023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31B56C-B07E-3E41-B87D-461E056AF0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9286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56751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567510" algn="l" defTabSz="156751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3135020" algn="l" defTabSz="156751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4702531" algn="l" defTabSz="156751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6270041" algn="l" defTabSz="156751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7837551" algn="l" defTabSz="156751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9405061" algn="l" defTabSz="156751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10972571" algn="l" defTabSz="156751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12540082" algn="l" defTabSz="1567510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31B56C-B07E-3E41-B87D-461E056AF03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137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13634722"/>
            <a:ext cx="27980640" cy="940816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37760" y="24871680"/>
            <a:ext cx="23042880" cy="11216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567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1350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4702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2700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7837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9405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0326" y="28204162"/>
            <a:ext cx="27980640" cy="8717280"/>
          </a:xfrm>
        </p:spPr>
        <p:txBody>
          <a:bodyPr anchor="t"/>
          <a:lstStyle>
            <a:lvl1pPr algn="l">
              <a:defRPr sz="137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0326" y="18602967"/>
            <a:ext cx="27980640" cy="9601198"/>
          </a:xfrm>
        </p:spPr>
        <p:txBody>
          <a:bodyPr anchor="b"/>
          <a:lstStyle>
            <a:lvl1pPr marL="0" indent="0">
              <a:buNone/>
              <a:defRPr sz="6900">
                <a:solidFill>
                  <a:schemeClr val="tx1">
                    <a:tint val="75000"/>
                  </a:schemeClr>
                </a:solidFill>
              </a:defRPr>
            </a:lvl1pPr>
            <a:lvl2pPr marL="156751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2pPr>
            <a:lvl3pPr marL="313502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3pPr>
            <a:lvl4pPr marL="470253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4pPr>
            <a:lvl5pPr marL="627004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5pPr>
            <a:lvl6pPr marL="783755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6pPr>
            <a:lvl7pPr marL="940506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7pPr>
            <a:lvl8pPr marL="10972571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8pPr>
            <a:lvl9pPr marL="12540082" indent="0">
              <a:buNone/>
              <a:defRPr sz="4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239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920" y="10241285"/>
            <a:ext cx="14538960" cy="2896616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33520" y="10241285"/>
            <a:ext cx="14538960" cy="28966162"/>
          </a:xfrm>
        </p:spPr>
        <p:txBody>
          <a:bodyPr/>
          <a:lstStyle>
            <a:lvl1pPr>
              <a:defRPr sz="9600"/>
            </a:lvl1pPr>
            <a:lvl2pPr>
              <a:defRPr sz="8200"/>
            </a:lvl2pPr>
            <a:lvl3pPr>
              <a:defRPr sz="6900"/>
            </a:lvl3pPr>
            <a:lvl4pPr>
              <a:defRPr sz="6200"/>
            </a:lvl4pPr>
            <a:lvl5pPr>
              <a:defRPr sz="6200"/>
            </a:lvl5pPr>
            <a:lvl6pPr>
              <a:defRPr sz="6200"/>
            </a:lvl6pPr>
            <a:lvl7pPr>
              <a:defRPr sz="6200"/>
            </a:lvl7pPr>
            <a:lvl8pPr>
              <a:defRPr sz="6200"/>
            </a:lvl8pPr>
            <a:lvl9pPr>
              <a:defRPr sz="6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60594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2" y="9824723"/>
            <a:ext cx="14544677" cy="409447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5922" y="13919201"/>
            <a:ext cx="14544677" cy="2528824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722092" y="9824723"/>
            <a:ext cx="14550390" cy="4094478"/>
          </a:xfrm>
        </p:spPr>
        <p:txBody>
          <a:bodyPr anchor="b"/>
          <a:lstStyle>
            <a:lvl1pPr marL="0" indent="0">
              <a:buNone/>
              <a:defRPr sz="8200" b="1"/>
            </a:lvl1pPr>
            <a:lvl2pPr marL="1567510" indent="0">
              <a:buNone/>
              <a:defRPr sz="6900" b="1"/>
            </a:lvl2pPr>
            <a:lvl3pPr marL="3135020" indent="0">
              <a:buNone/>
              <a:defRPr sz="6200" b="1"/>
            </a:lvl3pPr>
            <a:lvl4pPr marL="4702531" indent="0">
              <a:buNone/>
              <a:defRPr sz="5500" b="1"/>
            </a:lvl4pPr>
            <a:lvl5pPr marL="6270041" indent="0">
              <a:buNone/>
              <a:defRPr sz="5500" b="1"/>
            </a:lvl5pPr>
            <a:lvl6pPr marL="7837551" indent="0">
              <a:buNone/>
              <a:defRPr sz="5500" b="1"/>
            </a:lvl6pPr>
            <a:lvl7pPr marL="9405061" indent="0">
              <a:buNone/>
              <a:defRPr sz="5500" b="1"/>
            </a:lvl7pPr>
            <a:lvl8pPr marL="10972571" indent="0">
              <a:buNone/>
              <a:defRPr sz="5500" b="1"/>
            </a:lvl8pPr>
            <a:lvl9pPr marL="12540082" indent="0">
              <a:buNone/>
              <a:defRPr sz="5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722092" y="13919201"/>
            <a:ext cx="14550390" cy="25288242"/>
          </a:xfrm>
        </p:spPr>
        <p:txBody>
          <a:bodyPr/>
          <a:lstStyle>
            <a:lvl1pPr>
              <a:defRPr sz="8200"/>
            </a:lvl1pPr>
            <a:lvl2pPr>
              <a:defRPr sz="6900"/>
            </a:lvl2pPr>
            <a:lvl3pPr>
              <a:defRPr sz="62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868244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84712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9224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3" y="1747520"/>
            <a:ext cx="10829927" cy="7437120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180" y="1747525"/>
            <a:ext cx="18402300" cy="37459922"/>
          </a:xfrm>
        </p:spPr>
        <p:txBody>
          <a:bodyPr/>
          <a:lstStyle>
            <a:lvl1pPr>
              <a:defRPr sz="11000"/>
            </a:lvl1pPr>
            <a:lvl2pPr>
              <a:defRPr sz="9600"/>
            </a:lvl2pPr>
            <a:lvl3pPr>
              <a:defRPr sz="8200"/>
            </a:lvl3pPr>
            <a:lvl4pPr>
              <a:defRPr sz="6900"/>
            </a:lvl4pPr>
            <a:lvl5pPr>
              <a:defRPr sz="6900"/>
            </a:lvl5pPr>
            <a:lvl6pPr>
              <a:defRPr sz="6900"/>
            </a:lvl6pPr>
            <a:lvl7pPr>
              <a:defRPr sz="6900"/>
            </a:lvl7pPr>
            <a:lvl8pPr>
              <a:defRPr sz="6900"/>
            </a:lvl8pPr>
            <a:lvl9pPr>
              <a:defRPr sz="6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3" y="9184645"/>
            <a:ext cx="10829927" cy="30022802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18220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52237" y="30723841"/>
            <a:ext cx="19751040" cy="3627122"/>
          </a:xfrm>
        </p:spPr>
        <p:txBody>
          <a:bodyPr anchor="b"/>
          <a:lstStyle>
            <a:lvl1pPr algn="l">
              <a:defRPr sz="6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452237" y="5717707"/>
            <a:ext cx="19751040" cy="23940654"/>
          </a:xfrm>
        </p:spPr>
        <p:txBody>
          <a:bodyPr/>
          <a:lstStyle>
            <a:lvl1pPr marL="0" indent="0">
              <a:buNone/>
              <a:defRPr sz="11000"/>
            </a:lvl1pPr>
            <a:lvl2pPr marL="1567510" indent="0">
              <a:buNone/>
              <a:defRPr sz="9600"/>
            </a:lvl2pPr>
            <a:lvl3pPr marL="3135020" indent="0">
              <a:buNone/>
              <a:defRPr sz="8200"/>
            </a:lvl3pPr>
            <a:lvl4pPr marL="4702531" indent="0">
              <a:buNone/>
              <a:defRPr sz="6900"/>
            </a:lvl4pPr>
            <a:lvl5pPr marL="6270041" indent="0">
              <a:buNone/>
              <a:defRPr sz="6900"/>
            </a:lvl5pPr>
            <a:lvl6pPr marL="7837551" indent="0">
              <a:buNone/>
              <a:defRPr sz="6900"/>
            </a:lvl6pPr>
            <a:lvl7pPr marL="9405061" indent="0">
              <a:buNone/>
              <a:defRPr sz="6900"/>
            </a:lvl7pPr>
            <a:lvl8pPr marL="10972571" indent="0">
              <a:buNone/>
              <a:defRPr sz="6900"/>
            </a:lvl8pPr>
            <a:lvl9pPr marL="12540082" indent="0">
              <a:buNone/>
              <a:defRPr sz="69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2237" y="34350963"/>
            <a:ext cx="19751040" cy="5151118"/>
          </a:xfrm>
        </p:spPr>
        <p:txBody>
          <a:bodyPr/>
          <a:lstStyle>
            <a:lvl1pPr marL="0" indent="0">
              <a:buNone/>
              <a:defRPr sz="4800"/>
            </a:lvl1pPr>
            <a:lvl2pPr marL="1567510" indent="0">
              <a:buNone/>
              <a:defRPr sz="4100"/>
            </a:lvl2pPr>
            <a:lvl3pPr marL="3135020" indent="0">
              <a:buNone/>
              <a:defRPr sz="3400"/>
            </a:lvl3pPr>
            <a:lvl4pPr marL="4702531" indent="0">
              <a:buNone/>
              <a:defRPr sz="3100"/>
            </a:lvl4pPr>
            <a:lvl5pPr marL="6270041" indent="0">
              <a:buNone/>
              <a:defRPr sz="3100"/>
            </a:lvl5pPr>
            <a:lvl6pPr marL="7837551" indent="0">
              <a:buNone/>
              <a:defRPr sz="3100"/>
            </a:lvl6pPr>
            <a:lvl7pPr marL="9405061" indent="0">
              <a:buNone/>
              <a:defRPr sz="3100"/>
            </a:lvl7pPr>
            <a:lvl8pPr marL="10972571" indent="0">
              <a:buNone/>
              <a:defRPr sz="3100"/>
            </a:lvl8pPr>
            <a:lvl9pPr marL="12540082" indent="0">
              <a:buNone/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5983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45920" y="3902859"/>
            <a:ext cx="29626560" cy="6650182"/>
          </a:xfrm>
          <a:prstGeom prst="rect">
            <a:avLst/>
          </a:prstGeom>
        </p:spPr>
        <p:txBody>
          <a:bodyPr vert="horz" lIns="313502" tIns="156751" rIns="313502" bIns="156751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45920" y="11714481"/>
            <a:ext cx="29626560" cy="28966162"/>
          </a:xfrm>
          <a:prstGeom prst="rect">
            <a:avLst/>
          </a:prstGeom>
        </p:spPr>
        <p:txBody>
          <a:bodyPr vert="horz" lIns="313502" tIns="156751" rIns="313502" bIns="15675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56" r:id="rId1"/>
    <p:sldLayoutId id="2147493457" r:id="rId2"/>
    <p:sldLayoutId id="2147493458" r:id="rId3"/>
    <p:sldLayoutId id="2147493459" r:id="rId4"/>
    <p:sldLayoutId id="2147493460" r:id="rId5"/>
    <p:sldLayoutId id="2147493461" r:id="rId6"/>
    <p:sldLayoutId id="2147493462" r:id="rId7"/>
    <p:sldLayoutId id="2147493463" r:id="rId8"/>
    <p:sldLayoutId id="2147493464" r:id="rId9"/>
  </p:sldLayoutIdLst>
  <p:txStyles>
    <p:titleStyle>
      <a:lvl1pPr algn="ctr" defTabSz="1567510" rtl="0" eaLnBrk="1" latinLnBrk="0" hangingPunct="1">
        <a:spcBef>
          <a:spcPct val="0"/>
        </a:spcBef>
        <a:buNone/>
        <a:defRPr sz="151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175633" indent="-1175633" algn="l" defTabSz="1567510" rtl="0" eaLnBrk="1" latinLnBrk="0" hangingPunct="1">
        <a:spcBef>
          <a:spcPct val="20000"/>
        </a:spcBef>
        <a:buFont typeface="Arial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1pPr>
      <a:lvl2pPr marL="2547204" indent="-979694" algn="l" defTabSz="1567510" rtl="0" eaLnBrk="1" latinLnBrk="0" hangingPunct="1">
        <a:spcBef>
          <a:spcPct val="20000"/>
        </a:spcBef>
        <a:buFont typeface="Arial"/>
        <a:buChar char="–"/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391877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3pPr>
      <a:lvl4pPr marL="5486286" indent="-783755" algn="l" defTabSz="1567510" rtl="0" eaLnBrk="1" latinLnBrk="0" hangingPunct="1">
        <a:spcBef>
          <a:spcPct val="20000"/>
        </a:spcBef>
        <a:buFont typeface="Arial"/>
        <a:buChar char="–"/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7053796" indent="-783755" algn="l" defTabSz="1567510" rtl="0" eaLnBrk="1" latinLnBrk="0" hangingPunct="1">
        <a:spcBef>
          <a:spcPct val="20000"/>
        </a:spcBef>
        <a:buFont typeface="Arial"/>
        <a:buChar char="»"/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862130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6pPr>
      <a:lvl7pPr marL="10188816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7pPr>
      <a:lvl8pPr marL="1175632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8pPr>
      <a:lvl9pPr marL="13323837" indent="-783755" algn="l" defTabSz="1567510" rtl="0" eaLnBrk="1" latinLnBrk="0" hangingPunct="1">
        <a:spcBef>
          <a:spcPct val="20000"/>
        </a:spcBef>
        <a:buFont typeface="Arial"/>
        <a:buChar char="•"/>
        <a:defRPr sz="6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1pPr>
      <a:lvl2pPr marL="156751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2pPr>
      <a:lvl3pPr marL="3135020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3pPr>
      <a:lvl4pPr marL="470253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4pPr>
      <a:lvl5pPr marL="627004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5pPr>
      <a:lvl6pPr marL="783755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6pPr>
      <a:lvl7pPr marL="940506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571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8pPr>
      <a:lvl9pPr marL="12540082" algn="l" defTabSz="1567510" rtl="0" eaLnBrk="1" latinLnBrk="0" hangingPunct="1">
        <a:defRPr sz="6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128" y="3735094"/>
            <a:ext cx="30155921" cy="2604760"/>
          </a:xfrm>
        </p:spPr>
        <p:txBody>
          <a:bodyPr>
            <a:normAutofit fontScale="90000"/>
          </a:bodyPr>
          <a:lstStyle/>
          <a:p>
            <a:r>
              <a:rPr lang="en-US" altLang="zh-CN" sz="9600" dirty="0"/>
              <a:t>Understanding Influence Maximization via </a:t>
            </a:r>
            <a:br>
              <a:rPr lang="en-US" altLang="zh-CN" sz="9600" dirty="0"/>
            </a:br>
            <a:r>
              <a:rPr lang="en-US" altLang="zh-CN" sz="9600" dirty="0"/>
              <a:t>Higher-Order Decomposition</a:t>
            </a:r>
            <a:endParaRPr lang="en-US" sz="12500" dirty="0">
              <a:cs typeface="Helvetic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129" y="6339853"/>
            <a:ext cx="30155919" cy="2604759"/>
          </a:xfrm>
        </p:spPr>
        <p:txBody>
          <a:bodyPr>
            <a:noAutofit/>
          </a:bodyPr>
          <a:lstStyle/>
          <a:p>
            <a:r>
              <a:rPr lang="en-US" altLang="zh-CN" sz="4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Zonghan Zhang</a:t>
            </a:r>
            <a:r>
              <a:rPr lang="en-US" altLang="zh-C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altLang="zh-CN" sz="4000" b="1" i="0" u="none" strike="noStrike" baseline="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Zhiqian</a:t>
            </a:r>
            <a:r>
              <a:rPr lang="en-US" altLang="zh-CN" sz="4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Chen</a:t>
            </a:r>
          </a:p>
          <a:p>
            <a:r>
              <a:rPr lang="en-US" altLang="zh-CN" sz="4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Computer Science and Engineering, Mississippi State University</a:t>
            </a:r>
          </a:p>
          <a:p>
            <a:r>
              <a:rPr lang="en-US" altLang="zh-CN" sz="4000" b="1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Funded by the NSF IIS award # 2153369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"/>
            <a:ext cx="32918400" cy="3193076"/>
          </a:xfrm>
          <a:prstGeom prst="rect">
            <a:avLst/>
          </a:prstGeom>
          <a:solidFill>
            <a:srgbClr val="5D17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7999183" y="846240"/>
            <a:ext cx="1420703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4200" dirty="0">
                <a:solidFill>
                  <a:schemeClr val="bg1"/>
                </a:solidFill>
                <a:latin typeface="+mj-lt"/>
                <a:cs typeface="Helvetica"/>
              </a:rPr>
              <a:t>SIAM Data Mining 2023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1504" y="611822"/>
            <a:ext cx="12560806" cy="2124254"/>
          </a:xfrm>
          <a:prstGeom prst="rect">
            <a:avLst/>
          </a:prstGeom>
        </p:spPr>
      </p:pic>
      <p:grpSp>
        <p:nvGrpSpPr>
          <p:cNvPr id="44" name="Group 43">
            <a:extLst>
              <a:ext uri="{FF2B5EF4-FFF2-40B4-BE49-F238E27FC236}">
                <a16:creationId xmlns:a16="http://schemas.microsoft.com/office/drawing/2014/main" id="{277A4D25-1BD4-D382-CAA7-5C90D1250F46}"/>
              </a:ext>
            </a:extLst>
          </p:cNvPr>
          <p:cNvGrpSpPr/>
          <p:nvPr/>
        </p:nvGrpSpPr>
        <p:grpSpPr>
          <a:xfrm>
            <a:off x="1524129" y="8944612"/>
            <a:ext cx="14020671" cy="6727851"/>
            <a:chOff x="1524129" y="8944612"/>
            <a:chExt cx="14020671" cy="6727851"/>
          </a:xfrm>
        </p:grpSpPr>
        <p:sp>
          <p:nvSpPr>
            <p:cNvPr id="4" name="Subtitle 2">
              <a:extLst>
                <a:ext uri="{FF2B5EF4-FFF2-40B4-BE49-F238E27FC236}">
                  <a16:creationId xmlns:a16="http://schemas.microsoft.com/office/drawing/2014/main" id="{73E46413-602F-61C1-79D8-6F96D57BB769}"/>
                </a:ext>
              </a:extLst>
            </p:cNvPr>
            <p:cNvSpPr txBox="1">
              <a:spLocks/>
            </p:cNvSpPr>
            <p:nvPr/>
          </p:nvSpPr>
          <p:spPr>
            <a:xfrm>
              <a:off x="1524129" y="8944612"/>
              <a:ext cx="14020671" cy="97609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438903" tIns="219451" rIns="438903" bIns="219451" rtlCol="0">
              <a:noAutofit/>
            </a:bodyPr>
            <a:lstStyle>
              <a:lvl1pPr marL="0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3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2194514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1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4389028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6583543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8778057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0972571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16708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361599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55611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2194514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altLang="zh-CN" sz="44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Palatino Linotype"/>
                  <a:ea typeface="+mn-ea"/>
                  <a:cs typeface="Helvetica"/>
                </a:rPr>
                <a:t>Motivation</a:t>
              </a:r>
            </a:p>
          </p:txBody>
        </p:sp>
        <p:sp>
          <p:nvSpPr>
            <p:cNvPr id="14" name="Subtitle 2">
              <a:extLst>
                <a:ext uri="{FF2B5EF4-FFF2-40B4-BE49-F238E27FC236}">
                  <a16:creationId xmlns:a16="http://schemas.microsoft.com/office/drawing/2014/main" id="{4E88533A-EAC8-59E2-9E24-C07164B11005}"/>
                </a:ext>
              </a:extLst>
            </p:cNvPr>
            <p:cNvSpPr txBox="1">
              <a:spLocks/>
            </p:cNvSpPr>
            <p:nvPr/>
          </p:nvSpPr>
          <p:spPr>
            <a:xfrm>
              <a:off x="1524129" y="9920706"/>
              <a:ext cx="14020671" cy="575175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lIns="438903" tIns="219451" rIns="438903" bIns="219451" rtlCol="0">
              <a:noAutofit/>
            </a:bodyPr>
            <a:lstStyle>
              <a:lvl1pPr marL="0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3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2194514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1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4389028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6583543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8778057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0972571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16708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361599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55611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 algn="l">
                <a:buFont typeface="Arial" panose="020B0604020202020204" pitchFamily="34" charset="0"/>
                <a:buChar char="•"/>
              </a:pPr>
              <a:r>
                <a:rPr lang="en-US" altLang="zh-CN" sz="3200" dirty="0">
                  <a:solidFill>
                    <a:schemeClr val="tx1"/>
                  </a:solidFill>
                </a:rPr>
                <a:t>Influence Maximization: to find a set of seeds that maximizes the expected influence spread.</a:t>
              </a:r>
            </a:p>
            <a:p>
              <a:pPr marL="342900" indent="-342900" algn="l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altLang="zh-CN" sz="3200" dirty="0">
                  <a:solidFill>
                    <a:schemeClr val="tx1"/>
                  </a:solidFill>
                </a:rPr>
                <a:t>Two traditional streams of methods:</a:t>
              </a:r>
            </a:p>
            <a:p>
              <a:pPr marL="800100" lvl="1" indent="-342900" algn="l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altLang="zh-CN" sz="2400" dirty="0">
                  <a:solidFill>
                    <a:schemeClr val="tx1"/>
                  </a:solidFill>
                </a:rPr>
                <a:t>Simulation-based methods: too slow, not scalable</a:t>
              </a:r>
            </a:p>
            <a:p>
              <a:pPr marL="800100" lvl="1" indent="-342900" algn="l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altLang="zh-CN" sz="2400" dirty="0">
                  <a:solidFill>
                    <a:schemeClr val="tx1"/>
                  </a:solidFill>
                </a:rPr>
                <a:t>Proxy-based methods: cannot guarantee approximation ratio</a:t>
              </a:r>
            </a:p>
            <a:p>
              <a:pPr marL="457200" indent="-457200" algn="l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altLang="zh-CN" sz="3200" dirty="0">
                  <a:solidFill>
                    <a:schemeClr val="tx1"/>
                  </a:solidFill>
                </a:rPr>
                <a:t>Lack of tools for influence decomposition</a:t>
              </a:r>
              <a:endParaRPr lang="zh-CN" altLang="en-US" sz="3200" dirty="0">
                <a:solidFill>
                  <a:schemeClr val="tx1"/>
                </a:solidFill>
              </a:endParaRPr>
            </a:p>
            <a:p>
              <a:pPr marL="800100" lvl="1" indent="-342900" algn="l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400" dirty="0">
                  <a:solidFill>
                    <a:schemeClr val="tx1"/>
                  </a:solidFill>
                </a:rPr>
                <a:t>LIME and Grad-cam, disregard the global impact.</a:t>
              </a:r>
            </a:p>
            <a:p>
              <a:pPr marL="800100" lvl="1" indent="-342900" algn="l">
                <a:lnSpc>
                  <a:spcPct val="150000"/>
                </a:lnSpc>
                <a:buFont typeface="Arial" panose="020B0604020202020204" pitchFamily="34" charset="0"/>
                <a:buChar char="•"/>
              </a:pPr>
              <a:r>
                <a:rPr lang="en-US" sz="2400" dirty="0">
                  <a:solidFill>
                    <a:schemeClr val="tx1"/>
                  </a:solidFill>
                </a:rPr>
                <a:t>Marginal contribution fails to quantify the interaction effects.</a:t>
              </a:r>
            </a:p>
          </p:txBody>
        </p: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67661E73-C5F8-682B-FD24-72689FD935BA}"/>
              </a:ext>
            </a:extLst>
          </p:cNvPr>
          <p:cNvGrpSpPr/>
          <p:nvPr/>
        </p:nvGrpSpPr>
        <p:grpSpPr>
          <a:xfrm>
            <a:off x="1549653" y="32714294"/>
            <a:ext cx="29870142" cy="4656958"/>
            <a:chOff x="1809906" y="28884155"/>
            <a:chExt cx="29870142" cy="4656958"/>
          </a:xfrm>
        </p:grpSpPr>
        <p:sp>
          <p:nvSpPr>
            <p:cNvPr id="11" name="Subtitle 2">
              <a:extLst>
                <a:ext uri="{FF2B5EF4-FFF2-40B4-BE49-F238E27FC236}">
                  <a16:creationId xmlns:a16="http://schemas.microsoft.com/office/drawing/2014/main" id="{16716764-AC2B-38EA-F33E-12674A5D86A7}"/>
                </a:ext>
              </a:extLst>
            </p:cNvPr>
            <p:cNvSpPr txBox="1">
              <a:spLocks/>
            </p:cNvSpPr>
            <p:nvPr/>
          </p:nvSpPr>
          <p:spPr>
            <a:xfrm>
              <a:off x="1809906" y="28884155"/>
              <a:ext cx="29870142" cy="97609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438903" tIns="219451" rIns="438903" bIns="219451" rtlCol="0">
              <a:noAutofit/>
            </a:bodyPr>
            <a:lstStyle>
              <a:lvl1pPr marL="0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3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2194514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1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4389028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6583543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8778057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0972571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16708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361599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55611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2194514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lang="en-US" altLang="zh-CN" sz="4400" dirty="0">
                  <a:solidFill>
                    <a:schemeClr val="bg1"/>
                  </a:solidFill>
                  <a:latin typeface="Palatino Linotype"/>
                  <a:cs typeface="Helvetica"/>
                </a:rPr>
                <a:t>Sobol Influence Maximization (SIM)</a:t>
              </a:r>
              <a:endParaRPr kumimoji="0" lang="en-US" altLang="zh-CN" sz="4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alatino Linotype"/>
                <a:ea typeface="+mn-ea"/>
                <a:cs typeface="Helvetica"/>
              </a:endParaRPr>
            </a:p>
          </p:txBody>
        </p:sp>
        <p:sp>
          <p:nvSpPr>
            <p:cNvPr id="17" name="Subtitle 2">
              <a:extLst>
                <a:ext uri="{FF2B5EF4-FFF2-40B4-BE49-F238E27FC236}">
                  <a16:creationId xmlns:a16="http://schemas.microsoft.com/office/drawing/2014/main" id="{81453CDD-3332-CB3A-4EDF-7D450FB83B1C}"/>
                </a:ext>
              </a:extLst>
            </p:cNvPr>
            <p:cNvSpPr txBox="1">
              <a:spLocks/>
            </p:cNvSpPr>
            <p:nvPr/>
          </p:nvSpPr>
          <p:spPr>
            <a:xfrm>
              <a:off x="7232553" y="29891070"/>
              <a:ext cx="24447302" cy="365004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lIns="438903" tIns="219451" rIns="438903" bIns="219451" rtlCol="0">
              <a:noAutofit/>
            </a:bodyPr>
            <a:lstStyle>
              <a:lvl1pPr marL="0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3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2194514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1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4389028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6583543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8778057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0972571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16708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361599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55611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 algn="l">
                <a:buFont typeface="Arial" panose="020B0604020202020204" pitchFamily="34" charset="0"/>
                <a:buChar char="•"/>
              </a:pPr>
              <a:r>
                <a:rPr lang="en-US" sz="3200" dirty="0">
                  <a:solidFill>
                    <a:srgbClr val="FF0000"/>
                  </a:solidFill>
                  <a:cs typeface="Helvetica"/>
                </a:rPr>
                <a:t>Collecting</a:t>
              </a:r>
              <a:r>
                <a:rPr lang="en-US" sz="3200" dirty="0">
                  <a:solidFill>
                    <a:schemeClr val="tx1"/>
                  </a:solidFill>
                  <a:cs typeface="Helvetica"/>
                </a:rPr>
                <a:t>: </a:t>
              </a:r>
              <a:r>
                <a:rPr lang="en-US" altLang="zh-CN" sz="3200" dirty="0">
                  <a:solidFill>
                    <a:schemeClr val="tx1"/>
                  </a:solidFill>
                </a:rPr>
                <a:t>|</a:t>
              </a:r>
              <a:r>
                <a:rPr lang="en-US" altLang="zh-CN" sz="3200" dirty="0" err="1">
                  <a:solidFill>
                    <a:schemeClr val="tx1"/>
                  </a:solidFill>
                </a:rPr>
                <a:t>ak</a:t>
              </a:r>
              <a:r>
                <a:rPr lang="en-US" altLang="zh-CN" sz="3200" dirty="0">
                  <a:solidFill>
                    <a:schemeClr val="tx1"/>
                  </a:solidFill>
                </a:rPr>
                <a:t>| candidates are identified with SOTA proxy-based IM algorithms, where a is an arbitrary constant.</a:t>
              </a:r>
            </a:p>
            <a:p>
              <a:pPr marL="457200" indent="-457200" algn="l">
                <a:buFont typeface="Arial" panose="020B0604020202020204" pitchFamily="34" charset="0"/>
                <a:buChar char="•"/>
              </a:pPr>
              <a:r>
                <a:rPr lang="en-US" sz="3200" dirty="0">
                  <a:solidFill>
                    <a:srgbClr val="00B050"/>
                  </a:solidFill>
                  <a:cs typeface="Helvetica"/>
                </a:rPr>
                <a:t>Pruning</a:t>
              </a:r>
              <a:r>
                <a:rPr lang="en-US" sz="3200" dirty="0">
                  <a:solidFill>
                    <a:schemeClr val="tx1"/>
                  </a:solidFill>
                  <a:cs typeface="Helvetica"/>
                </a:rPr>
                <a:t>: </a:t>
              </a:r>
              <a:r>
                <a:rPr lang="en-US" altLang="zh-CN" sz="3200" dirty="0">
                  <a:solidFill>
                    <a:schemeClr val="tx1"/>
                  </a:solidFill>
                </a:rPr>
                <a:t>Extra nodes with lower Sobol total index need to removed, one at a time.</a:t>
              </a:r>
            </a:p>
            <a:p>
              <a:pPr marL="457200" indent="-457200" algn="l">
                <a:buFont typeface="Arial" panose="020B0604020202020204" pitchFamily="34" charset="0"/>
                <a:buChar char="•"/>
              </a:pPr>
              <a:r>
                <a:rPr lang="en-US" sz="3200" dirty="0">
                  <a:solidFill>
                    <a:schemeClr val="tx1"/>
                  </a:solidFill>
                  <a:cs typeface="Helvetica"/>
                </a:rPr>
                <a:t>Time complexity: assuming a is a fairly small integer constant, while k and r do not expand with the problem size.</a:t>
              </a:r>
            </a:p>
            <a:p>
              <a:pPr marL="457200" indent="-457200" algn="l">
                <a:buFont typeface="Arial" panose="020B0604020202020204" pitchFamily="34" charset="0"/>
                <a:buChar char="•"/>
              </a:pPr>
              <a:endParaRPr lang="en-US" sz="3200" dirty="0">
                <a:solidFill>
                  <a:schemeClr val="tx1"/>
                </a:solidFill>
                <a:cs typeface="Helvetica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D82DB9BD-DBCB-7129-D044-6C5BE56466AE}"/>
              </a:ext>
            </a:extLst>
          </p:cNvPr>
          <p:cNvGrpSpPr/>
          <p:nvPr/>
        </p:nvGrpSpPr>
        <p:grpSpPr>
          <a:xfrm>
            <a:off x="17373601" y="8944611"/>
            <a:ext cx="14020671" cy="3115292"/>
            <a:chOff x="17373601" y="8944611"/>
            <a:chExt cx="14020671" cy="3115292"/>
          </a:xfrm>
        </p:grpSpPr>
        <p:sp>
          <p:nvSpPr>
            <p:cNvPr id="7" name="Subtitle 2">
              <a:extLst>
                <a:ext uri="{FF2B5EF4-FFF2-40B4-BE49-F238E27FC236}">
                  <a16:creationId xmlns:a16="http://schemas.microsoft.com/office/drawing/2014/main" id="{E0077390-EBE3-57BE-7439-9BD0EB67C562}"/>
                </a:ext>
              </a:extLst>
            </p:cNvPr>
            <p:cNvSpPr txBox="1">
              <a:spLocks/>
            </p:cNvSpPr>
            <p:nvPr/>
          </p:nvSpPr>
          <p:spPr>
            <a:xfrm>
              <a:off x="17373601" y="8944611"/>
              <a:ext cx="14020670" cy="97609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438903" tIns="219451" rIns="438903" bIns="219451" rtlCol="0">
              <a:noAutofit/>
            </a:bodyPr>
            <a:lstStyle>
              <a:lvl1pPr marL="0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3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2194514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1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4389028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6583543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8778057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0972571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16708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361599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55611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2194514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altLang="zh-CN" sz="44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Palatino Linotype"/>
                  <a:ea typeface="+mn-ea"/>
                  <a:cs typeface="Helvetica"/>
                </a:rPr>
                <a:t>Comparing with Shapley Value</a:t>
              </a:r>
            </a:p>
          </p:txBody>
        </p:sp>
        <p:sp>
          <p:nvSpPr>
            <p:cNvPr id="19" name="Subtitle 2">
              <a:extLst>
                <a:ext uri="{FF2B5EF4-FFF2-40B4-BE49-F238E27FC236}">
                  <a16:creationId xmlns:a16="http://schemas.microsoft.com/office/drawing/2014/main" id="{8C0575CC-FF6C-A4C1-8AFF-778EF012BEC6}"/>
                </a:ext>
              </a:extLst>
            </p:cNvPr>
            <p:cNvSpPr txBox="1">
              <a:spLocks/>
            </p:cNvSpPr>
            <p:nvPr/>
          </p:nvSpPr>
          <p:spPr>
            <a:xfrm>
              <a:off x="17373601" y="9921310"/>
              <a:ext cx="14020671" cy="2138593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lIns="438903" tIns="219451" rIns="438903" bIns="219451" rtlCol="0">
              <a:noAutofit/>
            </a:bodyPr>
            <a:lstStyle>
              <a:lvl1pPr marL="0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3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2194514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1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4389028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6583543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8778057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0972571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16708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361599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55611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 algn="l">
                <a:buFont typeface="Arial" panose="020B0604020202020204" pitchFamily="34" charset="0"/>
                <a:buChar char="•"/>
              </a:pPr>
              <a:r>
                <a:rPr lang="en-US" sz="3200" dirty="0">
                  <a:solidFill>
                    <a:schemeClr val="tx1"/>
                  </a:solidFill>
                  <a:cs typeface="Helvetica"/>
                </a:rPr>
                <a:t>The Shapley value distributes the higher-order interaction equally among the seeds that involve in the interaction.</a:t>
              </a:r>
            </a:p>
            <a:p>
              <a:pPr marL="457200" indent="-457200" algn="l">
                <a:buFont typeface="Arial" panose="020B0604020202020204" pitchFamily="34" charset="0"/>
                <a:buChar char="•"/>
              </a:pPr>
              <a:r>
                <a:rPr lang="en-US" sz="3200" dirty="0">
                  <a:solidFill>
                    <a:schemeClr val="tx1"/>
                  </a:solidFill>
                  <a:cs typeface="Helvetica"/>
                </a:rPr>
                <a:t>Underestimate the contribution of the seeds with larger interactions.</a:t>
              </a:r>
            </a:p>
          </p:txBody>
        </p:sp>
      </p:grpSp>
      <p:grpSp>
        <p:nvGrpSpPr>
          <p:cNvPr id="36" name="Group 35">
            <a:extLst>
              <a:ext uri="{FF2B5EF4-FFF2-40B4-BE49-F238E27FC236}">
                <a16:creationId xmlns:a16="http://schemas.microsoft.com/office/drawing/2014/main" id="{F19F577C-2F68-AEFA-9568-DF1F62AB7284}"/>
              </a:ext>
            </a:extLst>
          </p:cNvPr>
          <p:cNvGrpSpPr/>
          <p:nvPr/>
        </p:nvGrpSpPr>
        <p:grpSpPr>
          <a:xfrm>
            <a:off x="1163071" y="19816367"/>
            <a:ext cx="14742785" cy="3899995"/>
            <a:chOff x="1524129" y="18033943"/>
            <a:chExt cx="14742785" cy="3899995"/>
          </a:xfrm>
        </p:grpSpPr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4A997AC6-C17C-D6F3-69D0-9F4F5AFFFFB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24129" y="18033943"/>
              <a:ext cx="7124571" cy="3899995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0A9094EC-CEF4-A118-603F-D1B776D1400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135080" y="18033943"/>
              <a:ext cx="7131834" cy="3899995"/>
            </a:xfrm>
            <a:prstGeom prst="rect">
              <a:avLst/>
            </a:prstGeom>
          </p:spPr>
        </p:pic>
      </p:grpSp>
      <p:pic>
        <p:nvPicPr>
          <p:cNvPr id="27" name="Picture 26">
            <a:extLst>
              <a:ext uri="{FF2B5EF4-FFF2-40B4-BE49-F238E27FC236}">
                <a16:creationId xmlns:a16="http://schemas.microsoft.com/office/drawing/2014/main" id="{916559EA-DA0C-87B7-75D5-89FE6324E4D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3193800"/>
            <a:ext cx="1908313" cy="1908313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9A9B3FB0-2D64-8812-D186-619037F13C9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1010086" y="3193800"/>
            <a:ext cx="1908313" cy="1908313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BF47A699-04D9-56B6-3B99-DE39A1D2F8C7}"/>
              </a:ext>
            </a:extLst>
          </p:cNvPr>
          <p:cNvSpPr txBox="1"/>
          <p:nvPr/>
        </p:nvSpPr>
        <p:spPr>
          <a:xfrm>
            <a:off x="0" y="5120187"/>
            <a:ext cx="26636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Code Here </a:t>
            </a:r>
            <a:r>
              <a:rPr lang="zh-CN" altLang="en-US" sz="2800" dirty="0"/>
              <a:t>↑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42F75E6-608C-CA88-AAAD-6C2D79FBC0D8}"/>
              </a:ext>
            </a:extLst>
          </p:cNvPr>
          <p:cNvSpPr txBox="1"/>
          <p:nvPr/>
        </p:nvSpPr>
        <p:spPr>
          <a:xfrm>
            <a:off x="30594300" y="5078980"/>
            <a:ext cx="23240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My Website </a:t>
            </a:r>
            <a:r>
              <a:rPr lang="zh-CN" altLang="en-US" sz="2800" dirty="0"/>
              <a:t>↑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F5FB2C75-EEFF-CE28-A729-8DC5A0EE9EAD}"/>
              </a:ext>
            </a:extLst>
          </p:cNvPr>
          <p:cNvGrpSpPr/>
          <p:nvPr/>
        </p:nvGrpSpPr>
        <p:grpSpPr>
          <a:xfrm>
            <a:off x="1524130" y="16346298"/>
            <a:ext cx="14020672" cy="3040695"/>
            <a:chOff x="17373600" y="14199122"/>
            <a:chExt cx="14020672" cy="3040695"/>
          </a:xfrm>
        </p:grpSpPr>
        <p:sp>
          <p:nvSpPr>
            <p:cNvPr id="9" name="Subtitle 2">
              <a:extLst>
                <a:ext uri="{FF2B5EF4-FFF2-40B4-BE49-F238E27FC236}">
                  <a16:creationId xmlns:a16="http://schemas.microsoft.com/office/drawing/2014/main" id="{090C552E-6CA9-593D-335E-39452BA4650E}"/>
                </a:ext>
              </a:extLst>
            </p:cNvPr>
            <p:cNvSpPr txBox="1">
              <a:spLocks/>
            </p:cNvSpPr>
            <p:nvPr/>
          </p:nvSpPr>
          <p:spPr>
            <a:xfrm>
              <a:off x="17373600" y="14199122"/>
              <a:ext cx="14020671" cy="97609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438903" tIns="219451" rIns="438903" bIns="219451" rtlCol="0">
              <a:noAutofit/>
            </a:bodyPr>
            <a:lstStyle>
              <a:lvl1pPr marL="0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3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2194514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1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4389028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6583543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8778057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0972571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16708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361599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55611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2194514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lang="en-US" altLang="zh-CN" sz="4400" dirty="0">
                  <a:solidFill>
                    <a:schemeClr val="bg1"/>
                  </a:solidFill>
                  <a:latin typeface="Palatino Linotype"/>
                  <a:cs typeface="Helvetica"/>
                </a:rPr>
                <a:t>Main Contribution</a:t>
              </a:r>
              <a:endParaRPr kumimoji="0" lang="en-US" altLang="zh-CN" sz="4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alatino Linotype"/>
                <a:ea typeface="+mn-ea"/>
                <a:cs typeface="Helvetica"/>
              </a:endParaRPr>
            </a:p>
          </p:txBody>
        </p:sp>
        <p:sp>
          <p:nvSpPr>
            <p:cNvPr id="32" name="Subtitle 2">
              <a:extLst>
                <a:ext uri="{FF2B5EF4-FFF2-40B4-BE49-F238E27FC236}">
                  <a16:creationId xmlns:a16="http://schemas.microsoft.com/office/drawing/2014/main" id="{76EDF933-C9A5-3673-8D3E-B504D255629B}"/>
                </a:ext>
              </a:extLst>
            </p:cNvPr>
            <p:cNvSpPr txBox="1">
              <a:spLocks/>
            </p:cNvSpPr>
            <p:nvPr/>
          </p:nvSpPr>
          <p:spPr>
            <a:xfrm>
              <a:off x="17373601" y="15175820"/>
              <a:ext cx="14020671" cy="206399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lIns="438903" tIns="219451" rIns="438903" bIns="219451" rtlCol="0">
              <a:noAutofit/>
            </a:bodyPr>
            <a:lstStyle>
              <a:lvl1pPr marL="0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3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2194514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1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4389028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6583543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8778057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0972571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16708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361599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55611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 algn="l">
                <a:buFont typeface="Arial" panose="020B0604020202020204" pitchFamily="34" charset="0"/>
                <a:buChar char="•"/>
              </a:pPr>
              <a:r>
                <a:rPr lang="en-US" sz="3200" dirty="0">
                  <a:solidFill>
                    <a:schemeClr val="tx1"/>
                  </a:solidFill>
                  <a:cs typeface="Helvetica"/>
                </a:rPr>
                <a:t>Explain and decompose the influence spread of a seed set.</a:t>
              </a:r>
            </a:p>
            <a:p>
              <a:pPr marL="457200" indent="-457200" algn="l">
                <a:buFont typeface="Arial" panose="020B0604020202020204" pitchFamily="34" charset="0"/>
                <a:buChar char="•"/>
              </a:pPr>
              <a:r>
                <a:rPr lang="en-US" sz="3200" dirty="0">
                  <a:solidFill>
                    <a:schemeClr val="tx1"/>
                  </a:solidFill>
                  <a:cs typeface="Helvetica"/>
                </a:rPr>
                <a:t>Provide a new IM schema that aims to balance effectiveness and efficiency by combining simulation and proxy.</a:t>
              </a: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122CE648-4E2B-D63C-7A24-7C0D3CC630A5}"/>
              </a:ext>
            </a:extLst>
          </p:cNvPr>
          <p:cNvGrpSpPr/>
          <p:nvPr/>
        </p:nvGrpSpPr>
        <p:grpSpPr>
          <a:xfrm>
            <a:off x="18944419" y="12479910"/>
            <a:ext cx="9964636" cy="3758504"/>
            <a:chOff x="7277321" y="17505496"/>
            <a:chExt cx="6190950" cy="2387301"/>
          </a:xfrm>
        </p:grpSpPr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CE535AEA-CFB6-0A5C-47EC-20E6C0C62B4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7277321" y="17505496"/>
              <a:ext cx="2514286" cy="2387301"/>
            </a:xfrm>
            <a:prstGeom prst="rect">
              <a:avLst/>
            </a:prstGeom>
          </p:spPr>
        </p:pic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18EACDEB-494E-ED62-E21B-58682313E6C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0941287" y="17505496"/>
              <a:ext cx="2526984" cy="2387301"/>
            </a:xfrm>
            <a:prstGeom prst="rect">
              <a:avLst/>
            </a:prstGeom>
          </p:spPr>
        </p:pic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320CD0BF-D954-0195-D4DA-B8514E412C0F}"/>
              </a:ext>
            </a:extLst>
          </p:cNvPr>
          <p:cNvSpPr txBox="1"/>
          <p:nvPr/>
        </p:nvSpPr>
        <p:spPr>
          <a:xfrm>
            <a:off x="17373600" y="16274872"/>
            <a:ext cx="140206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/>
              <a:t>The Shapley value (left) and how we want to evaluate the seed’s contribution (right)</a:t>
            </a:r>
            <a:endParaRPr lang="zh-CN" altLang="en-US" sz="2800" dirty="0"/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C134A53D-7CAD-22EE-1C7E-514C8765706B}"/>
              </a:ext>
            </a:extLst>
          </p:cNvPr>
          <p:cNvGrpSpPr/>
          <p:nvPr/>
        </p:nvGrpSpPr>
        <p:grpSpPr>
          <a:xfrm>
            <a:off x="17373597" y="16840009"/>
            <a:ext cx="14020673" cy="7799025"/>
            <a:chOff x="17373601" y="17506132"/>
            <a:chExt cx="14020673" cy="7799025"/>
          </a:xfrm>
        </p:grpSpPr>
        <p:sp>
          <p:nvSpPr>
            <p:cNvPr id="33" name="Subtitle 2">
              <a:extLst>
                <a:ext uri="{FF2B5EF4-FFF2-40B4-BE49-F238E27FC236}">
                  <a16:creationId xmlns:a16="http://schemas.microsoft.com/office/drawing/2014/main" id="{49BAEB60-1499-E94D-88C4-52EED9B40EB0}"/>
                </a:ext>
              </a:extLst>
            </p:cNvPr>
            <p:cNvSpPr txBox="1">
              <a:spLocks/>
            </p:cNvSpPr>
            <p:nvPr/>
          </p:nvSpPr>
          <p:spPr>
            <a:xfrm>
              <a:off x="17373603" y="17506132"/>
              <a:ext cx="14020671" cy="97609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438903" tIns="219451" rIns="438903" bIns="219451" rtlCol="0">
              <a:noAutofit/>
            </a:bodyPr>
            <a:lstStyle>
              <a:lvl1pPr marL="0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3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2194514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1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4389028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6583543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8778057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0972571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16708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361599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55611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2194514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kumimoji="0" lang="en-US" altLang="zh-CN" sz="4400" b="0" i="0" u="none" strike="noStrike" kern="120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  <a:latin typeface="Palatino Linotype"/>
                  <a:ea typeface="+mn-ea"/>
                  <a:cs typeface="Helvetica"/>
                </a:rPr>
                <a:t>Problem Setup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4" name="Subtitle 2">
                  <a:extLst>
                    <a:ext uri="{FF2B5EF4-FFF2-40B4-BE49-F238E27FC236}">
                      <a16:creationId xmlns:a16="http://schemas.microsoft.com/office/drawing/2014/main" id="{D5D66FD6-0F11-0E2E-0FE2-E53C84E5A9FC}"/>
                    </a:ext>
                  </a:extLst>
                </p:cNvPr>
                <p:cNvSpPr txBox="1">
                  <a:spLocks/>
                </p:cNvSpPr>
                <p:nvPr/>
              </p:nvSpPr>
              <p:spPr>
                <a:xfrm>
                  <a:off x="17373601" y="18447497"/>
                  <a:ext cx="14020671" cy="6857660"/>
                </a:xfrm>
                <a:prstGeom prst="rect">
                  <a:avLst/>
                </a:prstGeom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vert="horz" lIns="438903" tIns="219451" rIns="438903" bIns="219451" rtlCol="0">
                  <a:noAutofit/>
                </a:bodyPr>
                <a:lstStyle>
                  <a:lvl1pPr marL="0" indent="0" algn="ctr" defTabSz="2194514" rtl="0" eaLnBrk="1" latinLnBrk="0" hangingPunct="1">
                    <a:spcBef>
                      <a:spcPct val="20000"/>
                    </a:spcBef>
                    <a:buFont typeface="Arial"/>
                    <a:buNone/>
                    <a:defRPr sz="134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2194514" indent="0" algn="ctr" defTabSz="2194514" rtl="0" eaLnBrk="1" latinLnBrk="0" hangingPunct="1">
                    <a:spcBef>
                      <a:spcPct val="20000"/>
                    </a:spcBef>
                    <a:buFont typeface="Arial"/>
                    <a:buNone/>
                    <a:defRPr sz="115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4389028" indent="0" algn="ctr" defTabSz="2194514" rtl="0" eaLnBrk="1" latinLnBrk="0" hangingPunct="1">
                    <a:spcBef>
                      <a:spcPct val="20000"/>
                    </a:spcBef>
                    <a:buFont typeface="Arial"/>
                    <a:buNone/>
                    <a:defRPr sz="97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6583543" indent="0" algn="ctr" defTabSz="2194514" rtl="0" eaLnBrk="1" latinLnBrk="0" hangingPunct="1">
                    <a:spcBef>
                      <a:spcPct val="20000"/>
                    </a:spcBef>
                    <a:buFont typeface="Arial"/>
                    <a:buNone/>
                    <a:defRPr sz="87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8778057" indent="0" algn="ctr" defTabSz="2194514" rtl="0" eaLnBrk="1" latinLnBrk="0" hangingPunct="1">
                    <a:spcBef>
                      <a:spcPct val="20000"/>
                    </a:spcBef>
                    <a:buFont typeface="Arial"/>
                    <a:buNone/>
                    <a:defRPr sz="87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10972571" indent="0" algn="ctr" defTabSz="2194514" rtl="0" eaLnBrk="1" latinLnBrk="0" hangingPunct="1">
                    <a:spcBef>
                      <a:spcPct val="20000"/>
                    </a:spcBef>
                    <a:buFont typeface="Arial"/>
                    <a:buNone/>
                    <a:defRPr sz="97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13167085" indent="0" algn="ctr" defTabSz="2194514" rtl="0" eaLnBrk="1" latinLnBrk="0" hangingPunct="1">
                    <a:spcBef>
                      <a:spcPct val="20000"/>
                    </a:spcBef>
                    <a:buFont typeface="Arial"/>
                    <a:buNone/>
                    <a:defRPr sz="97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15361599" indent="0" algn="ctr" defTabSz="2194514" rtl="0" eaLnBrk="1" latinLnBrk="0" hangingPunct="1">
                    <a:spcBef>
                      <a:spcPct val="20000"/>
                    </a:spcBef>
                    <a:buFont typeface="Arial"/>
                    <a:buNone/>
                    <a:defRPr sz="97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17556115" indent="0" algn="ctr" defTabSz="2194514" rtl="0" eaLnBrk="1" latinLnBrk="0" hangingPunct="1">
                    <a:spcBef>
                      <a:spcPct val="20000"/>
                    </a:spcBef>
                    <a:buFont typeface="Arial"/>
                    <a:buNone/>
                    <a:defRPr sz="9700" kern="1200">
                      <a:solidFill>
                        <a:schemeClr val="tx1">
                          <a:tint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marL="457200" indent="-457200" algn="l">
                    <a:buFont typeface="Arial" panose="020B0604020202020204" pitchFamily="34" charset="0"/>
                    <a:buChar char="•"/>
                  </a:pPr>
                  <a:r>
                    <a:rPr lang="en-US" sz="3200" dirty="0">
                      <a:solidFill>
                        <a:schemeClr val="tx1"/>
                      </a:solidFill>
                      <a:cs typeface="Helvetica"/>
                    </a:rPr>
                    <a:t>Given a graph G = (V, E) where V and E represent vertices and edges respectively, a budget k, and an influence maximization method M, a k-sized seed set </a:t>
                  </a:r>
                  <a:r>
                    <a:rPr lang="el-GR" sz="32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Ω</a:t>
                  </a:r>
                  <a:r>
                    <a:rPr lang="en-US" sz="32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= M(G, k) can be generated to maximize the expected influence spread </a:t>
                  </a:r>
                  <a:r>
                    <a:rPr lang="el-GR" sz="32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σ</a:t>
                  </a:r>
                  <a:r>
                    <a:rPr lang="en-US" sz="32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(</a:t>
                  </a:r>
                  <a:r>
                    <a:rPr lang="el-GR" sz="32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Ω</a:t>
                  </a:r>
                  <a:r>
                    <a:rPr lang="en-US" sz="3200" dirty="0">
                      <a:solidFill>
                        <a:schemeClr val="tx1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).</a:t>
                  </a:r>
                </a:p>
                <a:p>
                  <a:pPr marL="457200" indent="-457200" algn="l">
                    <a:buFont typeface="Arial" panose="020B0604020202020204" pitchFamily="34" charset="0"/>
                    <a:buChar char="•"/>
                  </a:pPr>
                  <a:r>
                    <a:rPr lang="en-US" sz="3200" dirty="0">
                      <a:solidFill>
                        <a:schemeClr val="tx1"/>
                      </a:solidFill>
                      <a:cs typeface="Helvetica"/>
                    </a:rPr>
                    <a:t>An explanatory method that explain the total contribution of a seed from a higher-order perspective:</a:t>
                  </a:r>
                </a:p>
                <a:p>
                  <a:pPr marL="457200" indent="-457200" algn="l">
                    <a:buFont typeface="Arial" panose="020B0604020202020204" pitchFamily="34" charset="0"/>
                    <a:buChar char="•"/>
                  </a:pPr>
                  <a:endParaRPr lang="en-US" sz="3200" dirty="0">
                    <a:solidFill>
                      <a:schemeClr val="tx1"/>
                    </a:solidFill>
                    <a:cs typeface="Helvetica"/>
                  </a:endParaRPr>
                </a:p>
                <a:p>
                  <a:pPr marL="457200" indent="-457200" algn="l">
                    <a:buFont typeface="Arial" panose="020B0604020202020204" pitchFamily="34" charset="0"/>
                    <a:buChar char="•"/>
                  </a:pPr>
                  <a:endParaRPr lang="en-US" sz="3200" dirty="0">
                    <a:solidFill>
                      <a:schemeClr val="tx1"/>
                    </a:solidFill>
                    <a:cs typeface="Helvetica"/>
                  </a:endParaRPr>
                </a:p>
                <a:p>
                  <a:pPr marL="457200" indent="-457200" algn="l">
                    <a:buFont typeface="Arial" panose="020B0604020202020204" pitchFamily="34" charset="0"/>
                    <a:buChar char="•"/>
                  </a:pPr>
                  <a:r>
                    <a:rPr lang="en-US" sz="3200" dirty="0">
                      <a:solidFill>
                        <a:schemeClr val="tx1"/>
                      </a:solidFill>
                      <a:cs typeface="Helvetica"/>
                    </a:rPr>
                    <a:t>An efficient and effective IM schema to identify the most influential seed set </a:t>
                  </a:r>
                  <a14:m>
                    <m:oMath xmlns:m="http://schemas.openxmlformats.org/officeDocument/2006/math">
                      <m:sSup>
                        <m:sSupPr>
                          <m:ctrlPr>
                            <a:rPr lang="en-US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Helvetica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l-GR" sz="32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Helvetica"/>
                            </a:rPr>
                            <m:t>Ω</m:t>
                          </m:r>
                        </m:e>
                        <m:sup>
                          <m:r>
                            <a:rPr lang="en-US" sz="32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cs typeface="Helvetica"/>
                            </a:rPr>
                            <m:t>∗</m:t>
                          </m:r>
                        </m:sup>
                      </m:sSup>
                    </m:oMath>
                  </a14:m>
                  <a:r>
                    <a:rPr lang="en-US" sz="3200" dirty="0">
                      <a:solidFill>
                        <a:schemeClr val="tx1"/>
                      </a:solidFill>
                      <a:cs typeface="Helvetica"/>
                    </a:rPr>
                    <a:t>considering higher-order interactions such that:</a:t>
                  </a:r>
                </a:p>
                <a:p>
                  <a:pPr marL="457200" indent="-457200" algn="l">
                    <a:buFont typeface="Arial" panose="020B0604020202020204" pitchFamily="34" charset="0"/>
                    <a:buChar char="•"/>
                  </a:pPr>
                  <a:endParaRPr lang="en-US" sz="3200" dirty="0">
                    <a:solidFill>
                      <a:schemeClr val="tx1"/>
                    </a:solidFill>
                    <a:cs typeface="Helvetica"/>
                  </a:endParaRPr>
                </a:p>
              </p:txBody>
            </p:sp>
          </mc:Choice>
          <mc:Fallback xmlns="">
            <p:sp>
              <p:nvSpPr>
                <p:cNvPr id="34" name="Subtitle 2">
                  <a:extLst>
                    <a:ext uri="{FF2B5EF4-FFF2-40B4-BE49-F238E27FC236}">
                      <a16:creationId xmlns:a16="http://schemas.microsoft.com/office/drawing/2014/main" id="{D5D66FD6-0F11-0E2E-0FE2-E53C84E5A9F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373601" y="18447497"/>
                  <a:ext cx="14020671" cy="6857660"/>
                </a:xfrm>
                <a:prstGeom prst="rect">
                  <a:avLst/>
                </a:prstGeom>
                <a:blipFill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zh-CN" altLang="en-US">
                      <a:noFill/>
                    </a:rPr>
                    <a:t> </a:t>
                  </a:r>
                </a:p>
              </p:txBody>
            </p:sp>
          </mc:Fallback>
        </mc:AlternateContent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DE868A11-BF93-E6DA-5AB0-B4E2834181A9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23497077" y="21968355"/>
              <a:ext cx="1773715" cy="760164"/>
            </a:xfrm>
            <a:prstGeom prst="rect">
              <a:avLst/>
            </a:prstGeom>
          </p:spPr>
        </p:pic>
        <p:pic>
          <p:nvPicPr>
            <p:cNvPr id="51" name="Picture 50">
              <a:extLst>
                <a:ext uri="{FF2B5EF4-FFF2-40B4-BE49-F238E27FC236}">
                  <a16:creationId xmlns:a16="http://schemas.microsoft.com/office/drawing/2014/main" id="{5A3AE994-A543-503F-7455-F2B7BE7136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20179557" y="24199373"/>
              <a:ext cx="8408756" cy="844001"/>
            </a:xfrm>
            <a:prstGeom prst="rect">
              <a:avLst/>
            </a:prstGeom>
          </p:spPr>
        </p:pic>
      </p:grpSp>
      <p:pic>
        <p:nvPicPr>
          <p:cNvPr id="82" name="Picture 81">
            <a:extLst>
              <a:ext uri="{FF2B5EF4-FFF2-40B4-BE49-F238E27FC236}">
                <a16:creationId xmlns:a16="http://schemas.microsoft.com/office/drawing/2014/main" id="{8DB4B318-91EE-AF2B-2787-FD1C7C176DB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617357" y="33837844"/>
            <a:ext cx="4500548" cy="3523417"/>
          </a:xfrm>
          <a:prstGeom prst="rect">
            <a:avLst/>
          </a:prstGeom>
        </p:spPr>
      </p:pic>
      <p:pic>
        <p:nvPicPr>
          <p:cNvPr id="84" name="Picture 83">
            <a:extLst>
              <a:ext uri="{FF2B5EF4-FFF2-40B4-BE49-F238E27FC236}">
                <a16:creationId xmlns:a16="http://schemas.microsoft.com/office/drawing/2014/main" id="{2097623A-0136-03CA-BC80-70EF326D344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7831757" y="36124909"/>
            <a:ext cx="6636800" cy="605775"/>
          </a:xfrm>
          <a:prstGeom prst="rect">
            <a:avLst/>
          </a:prstGeom>
        </p:spPr>
      </p:pic>
      <p:grpSp>
        <p:nvGrpSpPr>
          <p:cNvPr id="86" name="Group 85">
            <a:extLst>
              <a:ext uri="{FF2B5EF4-FFF2-40B4-BE49-F238E27FC236}">
                <a16:creationId xmlns:a16="http://schemas.microsoft.com/office/drawing/2014/main" id="{7F5F6400-4BD5-159B-88AE-B5B0C20DFE8B}"/>
              </a:ext>
            </a:extLst>
          </p:cNvPr>
          <p:cNvGrpSpPr/>
          <p:nvPr/>
        </p:nvGrpSpPr>
        <p:grpSpPr>
          <a:xfrm>
            <a:off x="1586838" y="37551347"/>
            <a:ext cx="29895037" cy="5499050"/>
            <a:chOff x="1586838" y="37551347"/>
            <a:chExt cx="29895037" cy="5499050"/>
          </a:xfrm>
        </p:grpSpPr>
        <p:sp>
          <p:nvSpPr>
            <p:cNvPr id="12" name="Subtitle 2">
              <a:extLst>
                <a:ext uri="{FF2B5EF4-FFF2-40B4-BE49-F238E27FC236}">
                  <a16:creationId xmlns:a16="http://schemas.microsoft.com/office/drawing/2014/main" id="{B1C0E981-F7B1-65A1-2D21-E3FCE5B41986}"/>
                </a:ext>
              </a:extLst>
            </p:cNvPr>
            <p:cNvSpPr txBox="1">
              <a:spLocks/>
            </p:cNvSpPr>
            <p:nvPr/>
          </p:nvSpPr>
          <p:spPr>
            <a:xfrm>
              <a:off x="1586838" y="37551347"/>
              <a:ext cx="29870142" cy="97609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438903" tIns="219451" rIns="438903" bIns="219451" rtlCol="0">
              <a:noAutofit/>
            </a:bodyPr>
            <a:lstStyle>
              <a:lvl1pPr marL="0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3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2194514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1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4389028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6583543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8778057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0972571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16708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361599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55611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2194514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lang="en-US" altLang="zh-CN" sz="4400" dirty="0">
                  <a:solidFill>
                    <a:schemeClr val="bg1"/>
                  </a:solidFill>
                  <a:latin typeface="Palatino Linotype"/>
                  <a:cs typeface="Helvetica"/>
                </a:rPr>
                <a:t>Empirical Experiments</a:t>
              </a:r>
              <a:endParaRPr kumimoji="0" lang="en-US" altLang="zh-CN" sz="44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Palatino Linotype"/>
                <a:ea typeface="+mn-ea"/>
                <a:cs typeface="Helvetica"/>
              </a:endParaRPr>
            </a:p>
          </p:txBody>
        </p:sp>
        <p:sp>
          <p:nvSpPr>
            <p:cNvPr id="16" name="Subtitle 2">
              <a:extLst>
                <a:ext uri="{FF2B5EF4-FFF2-40B4-BE49-F238E27FC236}">
                  <a16:creationId xmlns:a16="http://schemas.microsoft.com/office/drawing/2014/main" id="{43983329-BEA7-2332-6AEA-073A4A066EAC}"/>
                </a:ext>
              </a:extLst>
            </p:cNvPr>
            <p:cNvSpPr txBox="1">
              <a:spLocks/>
            </p:cNvSpPr>
            <p:nvPr/>
          </p:nvSpPr>
          <p:spPr>
            <a:xfrm>
              <a:off x="1600200" y="38560104"/>
              <a:ext cx="8839200" cy="448485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lIns="438903" tIns="219451" rIns="438903" bIns="219451" rtlCol="0">
              <a:noAutofit/>
            </a:bodyPr>
            <a:lstStyle>
              <a:lvl1pPr marL="0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3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2194514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1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4389028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6583543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8778057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0972571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16708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361599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55611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 algn="l">
                <a:buFont typeface="Arial" panose="020B0604020202020204" pitchFamily="34" charset="0"/>
                <a:buChar char="•"/>
              </a:pPr>
              <a:endParaRPr lang="en-US" sz="3200" dirty="0">
                <a:solidFill>
                  <a:schemeClr val="tx1"/>
                </a:solidFill>
                <a:cs typeface="Helvetica"/>
              </a:endParaRPr>
            </a:p>
          </p:txBody>
        </p:sp>
        <p:sp>
          <p:nvSpPr>
            <p:cNvPr id="85" name="Subtitle 2">
              <a:extLst>
                <a:ext uri="{FF2B5EF4-FFF2-40B4-BE49-F238E27FC236}">
                  <a16:creationId xmlns:a16="http://schemas.microsoft.com/office/drawing/2014/main" id="{2C371643-5915-173B-A8CB-466DC994B7FE}"/>
                </a:ext>
              </a:extLst>
            </p:cNvPr>
            <p:cNvSpPr txBox="1">
              <a:spLocks/>
            </p:cNvSpPr>
            <p:nvPr/>
          </p:nvSpPr>
          <p:spPr>
            <a:xfrm>
              <a:off x="10439400" y="38565541"/>
              <a:ext cx="21042475" cy="4484856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lIns="438903" tIns="219451" rIns="438903" bIns="219451" rtlCol="0">
              <a:noAutofit/>
            </a:bodyPr>
            <a:lstStyle>
              <a:lvl1pPr marL="0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3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2194514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1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4389028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6583543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8778057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0972571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16708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361599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55611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457200" indent="-457200" algn="l">
                <a:buFont typeface="Arial" panose="020B0604020202020204" pitchFamily="34" charset="0"/>
                <a:buChar char="•"/>
              </a:pPr>
              <a:endParaRPr lang="en-US" sz="3200" dirty="0">
                <a:solidFill>
                  <a:schemeClr val="tx1"/>
                </a:solidFill>
                <a:cs typeface="Helvetica"/>
              </a:endParaRPr>
            </a:p>
            <a:p>
              <a:pPr marL="457200" indent="-457200" algn="l">
                <a:buFont typeface="Arial" panose="020B0604020202020204" pitchFamily="34" charset="0"/>
                <a:buChar char="•"/>
              </a:pPr>
              <a:endParaRPr lang="en-US" sz="3200" dirty="0">
                <a:solidFill>
                  <a:schemeClr val="tx1"/>
                </a:solidFill>
                <a:cs typeface="Helvetica"/>
              </a:endParaRPr>
            </a:p>
            <a:p>
              <a:pPr marL="457200" indent="-457200" algn="l">
                <a:buFont typeface="Arial" panose="020B0604020202020204" pitchFamily="34" charset="0"/>
                <a:buChar char="•"/>
              </a:pPr>
              <a:endParaRPr lang="en-US" sz="3200" dirty="0">
                <a:solidFill>
                  <a:schemeClr val="tx1"/>
                </a:solidFill>
                <a:cs typeface="Helvetica"/>
              </a:endParaRPr>
            </a:p>
            <a:p>
              <a:pPr marL="457200" indent="-457200" algn="l">
                <a:buFont typeface="Arial" panose="020B0604020202020204" pitchFamily="34" charset="0"/>
                <a:buChar char="•"/>
              </a:pPr>
              <a:endParaRPr lang="en-US" sz="3200" dirty="0">
                <a:solidFill>
                  <a:schemeClr val="tx1"/>
                </a:solidFill>
                <a:cs typeface="Helvetica"/>
              </a:endParaRPr>
            </a:p>
            <a:p>
              <a:pPr marL="457200" indent="-457200" algn="l">
                <a:buFont typeface="Arial" panose="020B0604020202020204" pitchFamily="34" charset="0"/>
                <a:buChar char="•"/>
              </a:pPr>
              <a:endParaRPr lang="en-US" sz="3200" dirty="0">
                <a:solidFill>
                  <a:schemeClr val="tx1"/>
                </a:solidFill>
                <a:cs typeface="Helvetica"/>
              </a:endParaRPr>
            </a:p>
            <a:p>
              <a:pPr marL="457200" indent="-457200" algn="l">
                <a:buFont typeface="Arial" panose="020B0604020202020204" pitchFamily="34" charset="0"/>
                <a:buChar char="•"/>
              </a:pPr>
              <a:endParaRPr lang="en-US" sz="3200" dirty="0">
                <a:solidFill>
                  <a:schemeClr val="tx1"/>
                </a:solidFill>
                <a:cs typeface="Helvetica"/>
              </a:endParaRPr>
            </a:p>
            <a:p>
              <a:pPr marL="457200" indent="-457200" algn="l">
                <a:buFont typeface="Arial" panose="020B0604020202020204" pitchFamily="34" charset="0"/>
                <a:buChar char="•"/>
              </a:pPr>
              <a:r>
                <a:rPr lang="en-US" sz="3200" dirty="0">
                  <a:solidFill>
                    <a:schemeClr val="tx1"/>
                  </a:solidFill>
                  <a:cs typeface="Helvetica"/>
                </a:rPr>
                <a:t>Note that c</a:t>
              </a:r>
              <a:r>
                <a:rPr lang="en-US" altLang="zh-CN" sz="3200" dirty="0">
                  <a:solidFill>
                    <a:schemeClr val="tx1"/>
                  </a:solidFill>
                </a:rPr>
                <a:t>ombining the degree discount heuristic with SIM always achieves the best or the second best.</a:t>
              </a:r>
              <a:endParaRPr lang="en-US" sz="3200" dirty="0">
                <a:solidFill>
                  <a:schemeClr val="tx1"/>
                </a:solidFill>
                <a:cs typeface="Helvetica"/>
              </a:endParaRPr>
            </a:p>
          </p:txBody>
        </p:sp>
      </p:grpSp>
      <p:pic>
        <p:nvPicPr>
          <p:cNvPr id="90" name="Picture 89">
            <a:extLst>
              <a:ext uri="{FF2B5EF4-FFF2-40B4-BE49-F238E27FC236}">
                <a16:creationId xmlns:a16="http://schemas.microsoft.com/office/drawing/2014/main" id="{BE39C0FE-F9C9-7F14-8A81-B9F0488C55FA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763409" y="38655856"/>
            <a:ext cx="7990192" cy="4363166"/>
          </a:xfrm>
          <a:prstGeom prst="rect">
            <a:avLst/>
          </a:prstGeom>
        </p:spPr>
      </p:pic>
      <p:pic>
        <p:nvPicPr>
          <p:cNvPr id="92" name="Picture 91">
            <a:extLst>
              <a:ext uri="{FF2B5EF4-FFF2-40B4-BE49-F238E27FC236}">
                <a16:creationId xmlns:a16="http://schemas.microsoft.com/office/drawing/2014/main" id="{4468620A-9AA2-CA55-7B73-5688F3268BE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953712" y="38707537"/>
            <a:ext cx="17953706" cy="3600160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08C886A3-83A8-B150-85F2-32CC1DA1E800}"/>
              </a:ext>
            </a:extLst>
          </p:cNvPr>
          <p:cNvGrpSpPr/>
          <p:nvPr/>
        </p:nvGrpSpPr>
        <p:grpSpPr>
          <a:xfrm>
            <a:off x="1549652" y="24802283"/>
            <a:ext cx="29870143" cy="7764556"/>
            <a:chOff x="1549652" y="24802283"/>
            <a:chExt cx="29870143" cy="7764556"/>
          </a:xfrm>
        </p:grpSpPr>
        <p:sp>
          <p:nvSpPr>
            <p:cNvPr id="10" name="Subtitle 2">
              <a:extLst>
                <a:ext uri="{FF2B5EF4-FFF2-40B4-BE49-F238E27FC236}">
                  <a16:creationId xmlns:a16="http://schemas.microsoft.com/office/drawing/2014/main" id="{D25CF80A-7A86-7DED-94AA-80E3DAC75D4D}"/>
                </a:ext>
              </a:extLst>
            </p:cNvPr>
            <p:cNvSpPr txBox="1">
              <a:spLocks/>
            </p:cNvSpPr>
            <p:nvPr/>
          </p:nvSpPr>
          <p:spPr>
            <a:xfrm>
              <a:off x="1549652" y="24802283"/>
              <a:ext cx="29870142" cy="97609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438903" tIns="219451" rIns="438903" bIns="219451" rtlCol="0">
              <a:noAutofit/>
            </a:bodyPr>
            <a:lstStyle>
              <a:lvl1pPr marL="0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3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2194514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1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4389028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6583543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8778057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0972571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16708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361599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55611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ctr" defTabSz="2194514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/>
                <a:buNone/>
                <a:tabLst/>
                <a:defRPr/>
              </a:pPr>
              <a:r>
                <a:rPr lang="en-US" altLang="zh-CN" sz="4400" dirty="0">
                  <a:solidFill>
                    <a:schemeClr val="bg1"/>
                  </a:solidFill>
                  <a:latin typeface="Palatino Linotype"/>
                  <a:cs typeface="Helvetica"/>
                </a:rPr>
                <a:t>Explanatory Method</a:t>
              </a:r>
            </a:p>
          </p:txBody>
        </p:sp>
        <p:sp>
          <p:nvSpPr>
            <p:cNvPr id="15" name="Subtitle 2">
              <a:extLst>
                <a:ext uri="{FF2B5EF4-FFF2-40B4-BE49-F238E27FC236}">
                  <a16:creationId xmlns:a16="http://schemas.microsoft.com/office/drawing/2014/main" id="{FC5F2795-DC23-C77A-F240-07C043BDC9D7}"/>
                </a:ext>
              </a:extLst>
            </p:cNvPr>
            <p:cNvSpPr txBox="1">
              <a:spLocks/>
            </p:cNvSpPr>
            <p:nvPr/>
          </p:nvSpPr>
          <p:spPr>
            <a:xfrm>
              <a:off x="1549652" y="25791632"/>
              <a:ext cx="14968434" cy="677520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lIns="438903" tIns="219451" rIns="438903" bIns="219451" rtlCol="0">
              <a:noAutofit/>
            </a:bodyPr>
            <a:lstStyle>
              <a:lvl1pPr marL="0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3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2194514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1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4389028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6583543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8778057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0972571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16708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361599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55611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US" sz="3200" dirty="0">
                  <a:solidFill>
                    <a:schemeClr val="tx1"/>
                  </a:solidFill>
                  <a:cs typeface="Helvetica"/>
                </a:rPr>
                <a:t>Introduction to Sobol Indices: Section 4</a:t>
              </a:r>
            </a:p>
            <a:p>
              <a:pPr algn="l"/>
              <a:endParaRPr lang="en-US" sz="3200" dirty="0">
                <a:solidFill>
                  <a:schemeClr val="tx1"/>
                </a:solidFill>
                <a:cs typeface="Helvetica"/>
              </a:endParaRPr>
            </a:p>
          </p:txBody>
        </p:sp>
        <p:sp>
          <p:nvSpPr>
            <p:cNvPr id="54" name="Subtitle 2">
              <a:extLst>
                <a:ext uri="{FF2B5EF4-FFF2-40B4-BE49-F238E27FC236}">
                  <a16:creationId xmlns:a16="http://schemas.microsoft.com/office/drawing/2014/main" id="{A49F221C-DF23-068C-BC68-0CBEBCE23182}"/>
                </a:ext>
              </a:extLst>
            </p:cNvPr>
            <p:cNvSpPr txBox="1">
              <a:spLocks/>
            </p:cNvSpPr>
            <p:nvPr/>
          </p:nvSpPr>
          <p:spPr>
            <a:xfrm>
              <a:off x="16518087" y="25791632"/>
              <a:ext cx="14901708" cy="6775207"/>
            </a:xfrm>
            <a:prstGeom prst="rect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vert="horz" lIns="438903" tIns="219451" rIns="438903" bIns="219451" rtlCol="0">
              <a:noAutofit/>
            </a:bodyPr>
            <a:lstStyle>
              <a:lvl1pPr marL="0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34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2194514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115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4389028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6583543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8778057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8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10972571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6pPr>
              <a:lvl7pPr marL="1316708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7pPr>
              <a:lvl8pPr marL="15361599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8pPr>
              <a:lvl9pPr marL="17556115" indent="0" algn="ctr" defTabSz="2194514" rtl="0" eaLnBrk="1" latinLnBrk="0" hangingPunct="1">
                <a:spcBef>
                  <a:spcPct val="20000"/>
                </a:spcBef>
                <a:buFont typeface="Arial"/>
                <a:buNone/>
                <a:defRPr sz="9700" kern="1200">
                  <a:solidFill>
                    <a:schemeClr val="tx1">
                      <a:tint val="75000"/>
                    </a:schemeClr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r>
                <a:rPr lang="en-US" sz="3200" dirty="0">
                  <a:solidFill>
                    <a:schemeClr val="tx1"/>
                  </a:solidFill>
                  <a:cs typeface="Helvetica"/>
                </a:rPr>
                <a:t>IM: Section 5. Define seeds as binary variables and</a:t>
              </a:r>
            </a:p>
          </p:txBody>
        </p:sp>
        <p:pic>
          <p:nvPicPr>
            <p:cNvPr id="57" name="Picture 56">
              <a:extLst>
                <a:ext uri="{FF2B5EF4-FFF2-40B4-BE49-F238E27FC236}">
                  <a16:creationId xmlns:a16="http://schemas.microsoft.com/office/drawing/2014/main" id="{F351E98F-8B33-548F-55DC-21662A9B9863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2221878" y="27008574"/>
              <a:ext cx="4307507" cy="1047170"/>
            </a:xfrm>
            <a:prstGeom prst="rect">
              <a:avLst/>
            </a:prstGeom>
          </p:spPr>
        </p:pic>
        <p:pic>
          <p:nvPicPr>
            <p:cNvPr id="62" name="Picture 61">
              <a:extLst>
                <a:ext uri="{FF2B5EF4-FFF2-40B4-BE49-F238E27FC236}">
                  <a16:creationId xmlns:a16="http://schemas.microsoft.com/office/drawing/2014/main" id="{D4BB0CCE-9DDF-9593-DBEB-92D5C278BEA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2221878" y="29083844"/>
              <a:ext cx="4750422" cy="1072884"/>
            </a:xfrm>
            <a:prstGeom prst="rect">
              <a:avLst/>
            </a:prstGeom>
          </p:spPr>
        </p:pic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A3980A30-BBEE-483F-B2E9-7A58C5153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2071970" y="31274222"/>
              <a:ext cx="6900580" cy="971913"/>
            </a:xfrm>
            <a:prstGeom prst="rect">
              <a:avLst/>
            </a:prstGeom>
          </p:spPr>
        </p:pic>
        <p:pic>
          <p:nvPicPr>
            <p:cNvPr id="66" name="Picture 65">
              <a:extLst>
                <a:ext uri="{FF2B5EF4-FFF2-40B4-BE49-F238E27FC236}">
                  <a16:creationId xmlns:a16="http://schemas.microsoft.com/office/drawing/2014/main" id="{17428A9A-F6DA-EADE-34F8-1F70EA832F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/>
            <a:stretch>
              <a:fillRect/>
            </a:stretch>
          </p:blipFill>
          <p:spPr>
            <a:xfrm>
              <a:off x="9963150" y="29144569"/>
              <a:ext cx="4750423" cy="951434"/>
            </a:xfrm>
            <a:prstGeom prst="rect">
              <a:avLst/>
            </a:prstGeom>
          </p:spPr>
        </p:pic>
        <p:pic>
          <p:nvPicPr>
            <p:cNvPr id="68" name="Picture 67">
              <a:extLst>
                <a:ext uri="{FF2B5EF4-FFF2-40B4-BE49-F238E27FC236}">
                  <a16:creationId xmlns:a16="http://schemas.microsoft.com/office/drawing/2014/main" id="{B1F922B5-1289-4128-68DE-D6D238FE11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/>
            <a:stretch>
              <a:fillRect/>
            </a:stretch>
          </p:blipFill>
          <p:spPr>
            <a:xfrm>
              <a:off x="17195953" y="31479940"/>
              <a:ext cx="10914897" cy="560475"/>
            </a:xfrm>
            <a:prstGeom prst="rect">
              <a:avLst/>
            </a:prstGeom>
          </p:spPr>
        </p:pic>
        <p:pic>
          <p:nvPicPr>
            <p:cNvPr id="70" name="Picture 69">
              <a:extLst>
                <a:ext uri="{FF2B5EF4-FFF2-40B4-BE49-F238E27FC236}">
                  <a16:creationId xmlns:a16="http://schemas.microsoft.com/office/drawing/2014/main" id="{341C1476-08C6-B265-4FBD-F976CF4DAD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/>
            <a:stretch>
              <a:fillRect/>
            </a:stretch>
          </p:blipFill>
          <p:spPr>
            <a:xfrm>
              <a:off x="22712516" y="26788164"/>
              <a:ext cx="8107688" cy="1263968"/>
            </a:xfrm>
            <a:prstGeom prst="rect">
              <a:avLst/>
            </a:prstGeom>
          </p:spPr>
        </p:pic>
        <p:pic>
          <p:nvPicPr>
            <p:cNvPr id="72" name="Picture 71">
              <a:extLst>
                <a:ext uri="{FF2B5EF4-FFF2-40B4-BE49-F238E27FC236}">
                  <a16:creationId xmlns:a16="http://schemas.microsoft.com/office/drawing/2014/main" id="{A2E54691-647F-0007-EB10-62E17C234887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/>
            <a:stretch>
              <a:fillRect/>
            </a:stretch>
          </p:blipFill>
          <p:spPr>
            <a:xfrm>
              <a:off x="17373601" y="26788164"/>
              <a:ext cx="3556964" cy="1157727"/>
            </a:xfrm>
            <a:prstGeom prst="rect">
              <a:avLst/>
            </a:prstGeom>
          </p:spPr>
        </p:pic>
        <p:pic>
          <p:nvPicPr>
            <p:cNvPr id="74" name="Picture 73">
              <a:extLst>
                <a:ext uri="{FF2B5EF4-FFF2-40B4-BE49-F238E27FC236}">
                  <a16:creationId xmlns:a16="http://schemas.microsoft.com/office/drawing/2014/main" id="{C24F7A07-625F-3B46-DC52-5C08A5E1268E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/>
            <a:stretch>
              <a:fillRect/>
            </a:stretch>
          </p:blipFill>
          <p:spPr>
            <a:xfrm>
              <a:off x="17279429" y="29080038"/>
              <a:ext cx="5982418" cy="1233163"/>
            </a:xfrm>
            <a:prstGeom prst="rect">
              <a:avLst/>
            </a:prstGeom>
          </p:spPr>
        </p:pic>
        <p:pic>
          <p:nvPicPr>
            <p:cNvPr id="76" name="Picture 75">
              <a:extLst>
                <a:ext uri="{FF2B5EF4-FFF2-40B4-BE49-F238E27FC236}">
                  <a16:creationId xmlns:a16="http://schemas.microsoft.com/office/drawing/2014/main" id="{E02D7C8E-94D9-8422-5E4B-A5B31D4C03B7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/>
            <a:stretch>
              <a:fillRect/>
            </a:stretch>
          </p:blipFill>
          <p:spPr>
            <a:xfrm>
              <a:off x="26027462" y="29144569"/>
              <a:ext cx="3796076" cy="1133602"/>
            </a:xfrm>
            <a:prstGeom prst="rect">
              <a:avLst/>
            </a:prstGeom>
          </p:spPr>
        </p:pic>
        <p:pic>
          <p:nvPicPr>
            <p:cNvPr id="78" name="Picture 77">
              <a:extLst>
                <a:ext uri="{FF2B5EF4-FFF2-40B4-BE49-F238E27FC236}">
                  <a16:creationId xmlns:a16="http://schemas.microsoft.com/office/drawing/2014/main" id="{A7B08ACB-4D49-42A4-E5B0-1FA085428D91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/>
            <a:stretch>
              <a:fillRect/>
            </a:stretch>
          </p:blipFill>
          <p:spPr>
            <a:xfrm>
              <a:off x="26215340" y="26065314"/>
              <a:ext cx="3791020" cy="392852"/>
            </a:xfrm>
            <a:prstGeom prst="rect">
              <a:avLst/>
            </a:prstGeom>
          </p:spPr>
        </p:pic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2BF56C74-D3FA-635E-88E6-5BFB24429B15}"/>
                </a:ext>
              </a:extLst>
            </p:cNvPr>
            <p:cNvPicPr>
              <a:picLocks noChangeAspect="1"/>
            </p:cNvPicPr>
            <p:nvPr/>
          </p:nvPicPr>
          <p:blipFill>
            <a:blip r:embed="rId27"/>
            <a:stretch>
              <a:fillRect/>
            </a:stretch>
          </p:blipFill>
          <p:spPr>
            <a:xfrm>
              <a:off x="9956178" y="26912277"/>
              <a:ext cx="6127898" cy="1148030"/>
            </a:xfrm>
            <a:prstGeom prst="rect">
              <a:avLst/>
            </a:prstGeom>
          </p:spPr>
        </p:pic>
      </p:grpSp>
      <p:sp>
        <p:nvSpPr>
          <p:cNvPr id="21" name="TextBox 20">
            <a:extLst>
              <a:ext uri="{FF2B5EF4-FFF2-40B4-BE49-F238E27FC236}">
                <a16:creationId xmlns:a16="http://schemas.microsoft.com/office/drawing/2014/main" id="{72F9339F-3C13-F7A6-0A28-83D7D8BE3610}"/>
              </a:ext>
            </a:extLst>
          </p:cNvPr>
          <p:cNvSpPr txBox="1"/>
          <p:nvPr/>
        </p:nvSpPr>
        <p:spPr>
          <a:xfrm>
            <a:off x="2071970" y="26726239"/>
            <a:ext cx="6065765" cy="1938992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altLang="zh-CN" sz="2400" dirty="0"/>
          </a:p>
          <a:p>
            <a:endParaRPr lang="en-US" altLang="zh-CN" sz="2400" dirty="0"/>
          </a:p>
          <a:p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dirty="0"/>
              <a:t>The first-order contribution of a variable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006CB123-DE66-8EF8-22D6-2B54B788E15D}"/>
              </a:ext>
            </a:extLst>
          </p:cNvPr>
          <p:cNvSpPr txBox="1"/>
          <p:nvPr/>
        </p:nvSpPr>
        <p:spPr>
          <a:xfrm>
            <a:off x="9753601" y="26788164"/>
            <a:ext cx="6618718" cy="1938992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altLang="zh-CN" sz="2400" dirty="0"/>
          </a:p>
          <a:p>
            <a:endParaRPr lang="en-US" altLang="zh-CN" sz="2400" dirty="0"/>
          </a:p>
          <a:p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dirty="0"/>
              <a:t>The first-order contribution of a variable set.</a:t>
            </a:r>
            <a:endParaRPr lang="zh-CN" altLang="en-US" sz="2400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A8C3B1F-20DF-EA93-A040-FCD57E355256}"/>
              </a:ext>
            </a:extLst>
          </p:cNvPr>
          <p:cNvSpPr txBox="1"/>
          <p:nvPr/>
        </p:nvSpPr>
        <p:spPr>
          <a:xfrm>
            <a:off x="2088528" y="29017801"/>
            <a:ext cx="6065764" cy="156966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en-US" altLang="zh-CN" sz="2400" dirty="0"/>
          </a:p>
          <a:p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dirty="0"/>
              <a:t>The second-order contribution of a variable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581BA2C-9814-8E75-B5D5-D58A9DA9CD42}"/>
              </a:ext>
            </a:extLst>
          </p:cNvPr>
          <p:cNvSpPr txBox="1"/>
          <p:nvPr/>
        </p:nvSpPr>
        <p:spPr>
          <a:xfrm>
            <a:off x="9753601" y="29060123"/>
            <a:ext cx="6141964" cy="1569660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en-US" altLang="zh-CN" sz="2400" dirty="0"/>
          </a:p>
          <a:p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dirty="0"/>
              <a:t>The total contribution of a variable in model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604F134-3BCB-F624-FFF4-DE2E39EC1781}"/>
              </a:ext>
            </a:extLst>
          </p:cNvPr>
          <p:cNvSpPr txBox="1"/>
          <p:nvPr/>
        </p:nvSpPr>
        <p:spPr>
          <a:xfrm>
            <a:off x="17099317" y="26755766"/>
            <a:ext cx="5170133" cy="193899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en-US" altLang="zh-CN" sz="2400" dirty="0"/>
          </a:p>
          <a:p>
            <a:endParaRPr lang="en-US" altLang="zh-CN" sz="2400" dirty="0"/>
          </a:p>
          <a:p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dirty="0"/>
              <a:t>The first-order contribution of a seed</a:t>
            </a:r>
            <a:endParaRPr lang="zh-CN" altLang="en-US" sz="24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35A3876-15F6-8F65-C974-69E858226191}"/>
              </a:ext>
            </a:extLst>
          </p:cNvPr>
          <p:cNvSpPr txBox="1"/>
          <p:nvPr/>
        </p:nvSpPr>
        <p:spPr>
          <a:xfrm>
            <a:off x="22543734" y="26713978"/>
            <a:ext cx="8641116" cy="193899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en-US" altLang="zh-CN" sz="2400" dirty="0"/>
          </a:p>
          <a:p>
            <a:endParaRPr lang="en-US" altLang="zh-CN" sz="2400" dirty="0"/>
          </a:p>
          <a:p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dirty="0"/>
              <a:t>The first-order contribution of a set of seeds</a:t>
            </a:r>
            <a:endParaRPr lang="zh-CN" altLang="en-US" sz="2400" dirty="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B61AD5FF-4E92-E140-9430-1C42BC049492}"/>
              </a:ext>
            </a:extLst>
          </p:cNvPr>
          <p:cNvSpPr txBox="1"/>
          <p:nvPr/>
        </p:nvSpPr>
        <p:spPr>
          <a:xfrm>
            <a:off x="17104231" y="29030090"/>
            <a:ext cx="6392841" cy="2308324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en-US" altLang="zh-CN" sz="2400" dirty="0"/>
          </a:p>
          <a:p>
            <a:endParaRPr lang="en-US" altLang="zh-CN" sz="2400" dirty="0"/>
          </a:p>
          <a:p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dirty="0"/>
              <a:t>The higher-order contribution of interaction among the seeds in </a:t>
            </a:r>
            <a:r>
              <a:rPr lang="el-GR" altLang="zh-C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ψ</a:t>
            </a:r>
            <a:endParaRPr lang="zh-CN" altLang="en-US" sz="24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D7F0BE6-DA5F-3ABE-DE4A-9DA2DB4CDA7E}"/>
              </a:ext>
            </a:extLst>
          </p:cNvPr>
          <p:cNvSpPr txBox="1"/>
          <p:nvPr/>
        </p:nvSpPr>
        <p:spPr>
          <a:xfrm>
            <a:off x="24482323" y="29054057"/>
            <a:ext cx="6426280" cy="1938992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rtlCol="0">
            <a:spAutoFit/>
          </a:bodyPr>
          <a:lstStyle/>
          <a:p>
            <a:endParaRPr lang="en-US" altLang="zh-CN" sz="2400" dirty="0"/>
          </a:p>
          <a:p>
            <a:endParaRPr lang="en-US" altLang="zh-CN" sz="2400" dirty="0"/>
          </a:p>
          <a:p>
            <a:endParaRPr lang="en-US" altLang="zh-CN" sz="2400" dirty="0"/>
          </a:p>
          <a:p>
            <a:endParaRPr lang="en-US" altLang="zh-CN" sz="2400" dirty="0"/>
          </a:p>
          <a:p>
            <a:r>
              <a:rPr lang="en-US" altLang="zh-CN" sz="2400" dirty="0"/>
              <a:t>The total contribution of a seed to the spread</a:t>
            </a:r>
          </a:p>
        </p:txBody>
      </p:sp>
    </p:spTree>
    <p:extLst>
      <p:ext uri="{BB962C8B-B14F-4D97-AF65-F5344CB8AC3E}">
        <p14:creationId xmlns:p14="http://schemas.microsoft.com/office/powerpoint/2010/main" val="499407632"/>
      </p:ext>
    </p:extLst>
  </p:cSld>
  <p:clrMapOvr>
    <a:masterClrMapping/>
  </p:clrMapOvr>
</p:sld>
</file>

<file path=ppt/theme/theme1.xml><?xml version="1.0" encoding="utf-8"?>
<a:theme xmlns:a="http://schemas.openxmlformats.org/drawingml/2006/main" name="NCState-Presentation-24x36">
  <a:themeElements>
    <a:clrScheme name="MSState_Grey_Neutral">
      <a:dk1>
        <a:srgbClr val="000000"/>
      </a:dk1>
      <a:lt1>
        <a:sysClr val="window" lastClr="FFFFFF"/>
      </a:lt1>
      <a:dk2>
        <a:srgbClr val="313133"/>
      </a:dk2>
      <a:lt2>
        <a:srgbClr val="CCCCCC"/>
      </a:lt2>
      <a:accent1>
        <a:srgbClr val="660000"/>
      </a:accent1>
      <a:accent2>
        <a:srgbClr val="777777"/>
      </a:accent2>
      <a:accent3>
        <a:srgbClr val="A89787"/>
      </a:accent3>
      <a:accent4>
        <a:srgbClr val="DAC79D"/>
      </a:accent4>
      <a:accent5>
        <a:srgbClr val="704B1C"/>
      </a:accent5>
      <a:accent6>
        <a:srgbClr val="444444"/>
      </a:accent6>
      <a:hlink>
        <a:srgbClr val="660000"/>
      </a:hlink>
      <a:folHlink>
        <a:srgbClr val="85001B"/>
      </a:folHlink>
    </a:clrScheme>
    <a:fontScheme name="Executive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微软雅黑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/field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NCState-Presentation-24x36.potx</Template>
  <TotalTime>851</TotalTime>
  <Words>445</Words>
  <Application>Microsoft Office PowerPoint</Application>
  <PresentationFormat>Custom</PresentationFormat>
  <Paragraphs>82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Cambria Math</vt:lpstr>
      <vt:lpstr>Century Gothic</vt:lpstr>
      <vt:lpstr>Palatino Linotype</vt:lpstr>
      <vt:lpstr>Times New Roman</vt:lpstr>
      <vt:lpstr>NCState-Presentation-24x36</vt:lpstr>
      <vt:lpstr>Understanding Influence Maximization via  Higher-Order Decomposition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FileNewTemplate</dc:title>
  <dc:creator>Diana</dc:creator>
  <cp:lastModifiedBy>Zhang, Zonghan</cp:lastModifiedBy>
  <cp:revision>56</cp:revision>
  <dcterms:created xsi:type="dcterms:W3CDTF">2010-04-12T23:12:02Z</dcterms:created>
  <dcterms:modified xsi:type="dcterms:W3CDTF">2023-04-26T03:56:41Z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