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Palatino Linotype" panose="02040502050505030304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gzW8Oxzfddgk6wV1ngpOrQlUp5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2060" y="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 + one by one</a:t>
            </a:r>
            <a:endParaRPr/>
          </a:p>
        </p:txBody>
      </p:sp>
      <p:sp>
        <p:nvSpPr>
          <p:cNvPr id="307" name="Google Shape;30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 + one by one</a:t>
            </a:r>
            <a:endParaRPr/>
          </a:p>
        </p:txBody>
      </p:sp>
      <p:sp>
        <p:nvSpPr>
          <p:cNvPr id="315" name="Google Shape;31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>
            <a:spLocks noGrp="1"/>
          </p:cNvSpPr>
          <p:nvPr>
            <p:ph type="title"/>
          </p:nvPr>
        </p:nvSpPr>
        <p:spPr>
          <a:xfrm>
            <a:off x="747703" y="4800601"/>
            <a:ext cx="793909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>
            <a:spLocks noGrp="1"/>
          </p:cNvSpPr>
          <p:nvPr>
            <p:ph type="pic" idx="2"/>
          </p:nvPr>
        </p:nvSpPr>
        <p:spPr>
          <a:xfrm>
            <a:off x="747703" y="402898"/>
            <a:ext cx="7939097" cy="4324679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34"/>
          <p:cNvSpPr txBox="1">
            <a:spLocks noGrp="1"/>
          </p:cNvSpPr>
          <p:nvPr>
            <p:ph type="body" idx="1"/>
          </p:nvPr>
        </p:nvSpPr>
        <p:spPr>
          <a:xfrm>
            <a:off x="747703" y="5367338"/>
            <a:ext cx="7939097" cy="439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2D2E2B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54565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54565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54565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35" descr="bg.jpg"/>
          <p:cNvPicPr preferRelativeResize="0"/>
          <p:nvPr/>
        </p:nvPicPr>
        <p:blipFill rotWithShape="1">
          <a:blip r:embed="rId2">
            <a:alphaModFix amt="60000"/>
          </a:blip>
          <a:srcRect/>
          <a:stretch/>
        </p:blipFill>
        <p:spPr>
          <a:xfrm>
            <a:off x="0" y="-19707"/>
            <a:ext cx="9144000" cy="687770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5"/>
          <p:cNvSpPr txBox="1">
            <a:spLocks noGrp="1"/>
          </p:cNvSpPr>
          <p:nvPr>
            <p:ph type="title"/>
          </p:nvPr>
        </p:nvSpPr>
        <p:spPr>
          <a:xfrm>
            <a:off x="686248" y="274639"/>
            <a:ext cx="800055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6"/>
          <p:cNvSpPr txBox="1">
            <a:spLocks noGrp="1"/>
          </p:cNvSpPr>
          <p:nvPr>
            <p:ph type="title"/>
          </p:nvPr>
        </p:nvSpPr>
        <p:spPr>
          <a:xfrm>
            <a:off x="686248" y="274639"/>
            <a:ext cx="800055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body" idx="1"/>
          </p:nvPr>
        </p:nvSpPr>
        <p:spPr>
          <a:xfrm>
            <a:off x="686248" y="1600201"/>
            <a:ext cx="8000552" cy="395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2D2E2B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title"/>
          </p:nvPr>
        </p:nvSpPr>
        <p:spPr>
          <a:xfrm>
            <a:off x="686248" y="274639"/>
            <a:ext cx="800055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8"/>
          <p:cNvSpPr>
            <a:spLocks noGrp="1"/>
          </p:cNvSpPr>
          <p:nvPr>
            <p:ph type="pic" idx="2"/>
          </p:nvPr>
        </p:nvSpPr>
        <p:spPr>
          <a:xfrm>
            <a:off x="401086" y="430146"/>
            <a:ext cx="8397229" cy="5182226"/>
          </a:xfrm>
          <a:prstGeom prst="rect">
            <a:avLst/>
          </a:prstGeom>
          <a:solidFill>
            <a:srgbClr val="545651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>
            <a:spLocks noGrp="1"/>
          </p:cNvSpPr>
          <p:nvPr>
            <p:ph type="ctrTitle"/>
          </p:nvPr>
        </p:nvSpPr>
        <p:spPr>
          <a:xfrm>
            <a:off x="3031782" y="569311"/>
            <a:ext cx="5655018" cy="204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ubTitle" idx="1"/>
          </p:nvPr>
        </p:nvSpPr>
        <p:spPr>
          <a:xfrm>
            <a:off x="3031782" y="2890346"/>
            <a:ext cx="5655017" cy="2748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6"/>
          <p:cNvSpPr>
            <a:spLocks noGrp="1"/>
          </p:cNvSpPr>
          <p:nvPr>
            <p:ph type="pic" idx="2"/>
          </p:nvPr>
        </p:nvSpPr>
        <p:spPr>
          <a:xfrm>
            <a:off x="0" y="0"/>
            <a:ext cx="2758966" cy="5940101"/>
          </a:xfrm>
          <a:prstGeom prst="rect">
            <a:avLst/>
          </a:prstGeom>
          <a:solidFill>
            <a:srgbClr val="54565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>
            <a:spLocks noGrp="1"/>
          </p:cNvSpPr>
          <p:nvPr>
            <p:ph type="title"/>
          </p:nvPr>
        </p:nvSpPr>
        <p:spPr>
          <a:xfrm>
            <a:off x="563338" y="274639"/>
            <a:ext cx="81234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1"/>
          </p:nvPr>
        </p:nvSpPr>
        <p:spPr>
          <a:xfrm>
            <a:off x="563338" y="1600201"/>
            <a:ext cx="8123462" cy="395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2D2E2B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>
            <a:spLocks noGrp="1"/>
          </p:cNvSpPr>
          <p:nvPr>
            <p:ph type="pic" idx="2"/>
          </p:nvPr>
        </p:nvSpPr>
        <p:spPr>
          <a:xfrm>
            <a:off x="6234386" y="1600201"/>
            <a:ext cx="2452414" cy="2988015"/>
          </a:xfrm>
          <a:prstGeom prst="rect">
            <a:avLst/>
          </a:prstGeom>
          <a:solidFill>
            <a:srgbClr val="54565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>
            <a:spLocks noGrp="1"/>
          </p:cNvSpPr>
          <p:nvPr>
            <p:ph type="title"/>
          </p:nvPr>
        </p:nvSpPr>
        <p:spPr>
          <a:xfrm>
            <a:off x="819402" y="4501931"/>
            <a:ext cx="7675313" cy="126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body" idx="1"/>
          </p:nvPr>
        </p:nvSpPr>
        <p:spPr>
          <a:xfrm>
            <a:off x="819402" y="3011380"/>
            <a:ext cx="7675314" cy="13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8"/>
          <p:cNvSpPr>
            <a:spLocks noGrp="1"/>
          </p:cNvSpPr>
          <p:nvPr>
            <p:ph type="pic" idx="2"/>
          </p:nvPr>
        </p:nvSpPr>
        <p:spPr>
          <a:xfrm>
            <a:off x="819401" y="378937"/>
            <a:ext cx="7675313" cy="2417007"/>
          </a:xfrm>
          <a:prstGeom prst="rect">
            <a:avLst/>
          </a:prstGeom>
          <a:solidFill>
            <a:srgbClr val="54565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>
            <a:spLocks noGrp="1"/>
          </p:cNvSpPr>
          <p:nvPr>
            <p:ph type="title"/>
          </p:nvPr>
        </p:nvSpPr>
        <p:spPr>
          <a:xfrm>
            <a:off x="399458" y="274639"/>
            <a:ext cx="828734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1"/>
          </p:nvPr>
        </p:nvSpPr>
        <p:spPr>
          <a:xfrm>
            <a:off x="399458" y="1600201"/>
            <a:ext cx="4097003" cy="408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2D2E2B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54565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2"/>
          </p:nvPr>
        </p:nvSpPr>
        <p:spPr>
          <a:xfrm>
            <a:off x="4732039" y="1600201"/>
            <a:ext cx="3954763" cy="408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2D2E2B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54565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2758966" y="274637"/>
            <a:ext cx="5927834" cy="74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Century Gothic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2758966" y="1215232"/>
            <a:ext cx="299544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2D2E2B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54565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54565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2"/>
          </p:nvPr>
        </p:nvSpPr>
        <p:spPr>
          <a:xfrm>
            <a:off x="2758966" y="1854994"/>
            <a:ext cx="2995448" cy="385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2D2E2B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54565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54565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3"/>
          </p:nvPr>
        </p:nvSpPr>
        <p:spPr>
          <a:xfrm>
            <a:off x="5929586" y="1215232"/>
            <a:ext cx="2757214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2D2E2B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54565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54565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4"/>
          </p:nvPr>
        </p:nvSpPr>
        <p:spPr>
          <a:xfrm>
            <a:off x="5929586" y="1854994"/>
            <a:ext cx="2757214" cy="385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2D2E2B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4565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54565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54565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30"/>
          <p:cNvSpPr>
            <a:spLocks noGrp="1"/>
          </p:cNvSpPr>
          <p:nvPr>
            <p:ph type="pic" idx="5"/>
          </p:nvPr>
        </p:nvSpPr>
        <p:spPr>
          <a:xfrm>
            <a:off x="155267" y="274637"/>
            <a:ext cx="2452414" cy="2623723"/>
          </a:xfrm>
          <a:prstGeom prst="rect">
            <a:avLst/>
          </a:prstGeom>
          <a:solidFill>
            <a:srgbClr val="545651"/>
          </a:solidFill>
          <a:ln>
            <a:noFill/>
          </a:ln>
        </p:spPr>
      </p:sp>
      <p:sp>
        <p:nvSpPr>
          <p:cNvPr id="41" name="Google Shape;41;p30"/>
          <p:cNvSpPr>
            <a:spLocks noGrp="1"/>
          </p:cNvSpPr>
          <p:nvPr>
            <p:ph type="pic" idx="6"/>
          </p:nvPr>
        </p:nvSpPr>
        <p:spPr>
          <a:xfrm>
            <a:off x="155267" y="3116479"/>
            <a:ext cx="2452414" cy="2598308"/>
          </a:xfrm>
          <a:prstGeom prst="rect">
            <a:avLst/>
          </a:prstGeom>
          <a:solidFill>
            <a:srgbClr val="545651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>
            <a:spLocks noGrp="1"/>
          </p:cNvSpPr>
          <p:nvPr>
            <p:ph type="pic" idx="2"/>
          </p:nvPr>
        </p:nvSpPr>
        <p:spPr>
          <a:xfrm>
            <a:off x="216723" y="348214"/>
            <a:ext cx="3890524" cy="5233432"/>
          </a:xfrm>
          <a:prstGeom prst="rect">
            <a:avLst/>
          </a:prstGeom>
          <a:solidFill>
            <a:srgbClr val="545651"/>
          </a:solidFill>
          <a:ln>
            <a:noFill/>
          </a:ln>
        </p:spPr>
      </p:sp>
      <p:sp>
        <p:nvSpPr>
          <p:cNvPr id="45" name="Google Shape;45;p32"/>
          <p:cNvSpPr txBox="1">
            <a:spLocks noGrp="1"/>
          </p:cNvSpPr>
          <p:nvPr>
            <p:ph type="body" idx="1"/>
          </p:nvPr>
        </p:nvSpPr>
        <p:spPr>
          <a:xfrm>
            <a:off x="4363309" y="348214"/>
            <a:ext cx="4435005" cy="530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2D2E2B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54565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54565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54565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>
            <a:spLocks noGrp="1"/>
          </p:cNvSpPr>
          <p:nvPr>
            <p:ph type="title"/>
          </p:nvPr>
        </p:nvSpPr>
        <p:spPr>
          <a:xfrm>
            <a:off x="460901" y="273049"/>
            <a:ext cx="5050305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1"/>
          </p:nvPr>
        </p:nvSpPr>
        <p:spPr>
          <a:xfrm>
            <a:off x="5964622" y="273052"/>
            <a:ext cx="2722179" cy="53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2D2E2B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54565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54565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54565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2"/>
          </p:nvPr>
        </p:nvSpPr>
        <p:spPr>
          <a:xfrm>
            <a:off x="460901" y="1435102"/>
            <a:ext cx="5050305" cy="421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2D2E2B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54565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54565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54565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686248" y="274639"/>
            <a:ext cx="800055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686248" y="1600201"/>
            <a:ext cx="8000552" cy="395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D2E2B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2D2E2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5456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4565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4565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4565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54565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4565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/>
          <p:nvPr/>
        </p:nvSpPr>
        <p:spPr>
          <a:xfrm>
            <a:off x="2" y="5940101"/>
            <a:ext cx="9143998" cy="917899"/>
          </a:xfrm>
          <a:prstGeom prst="rect">
            <a:avLst/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3" name="Google Shape;13;p2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99864" y="6126164"/>
            <a:ext cx="3309760" cy="56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4"/>
          <p:cNvSpPr txBox="1"/>
          <p:nvPr/>
        </p:nvSpPr>
        <p:spPr>
          <a:xfrm>
            <a:off x="5534378" y="6047684"/>
            <a:ext cx="34619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Department of Computer Science and Engineering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"/>
          <p:cNvSpPr txBox="1">
            <a:spLocks noGrp="1"/>
          </p:cNvSpPr>
          <p:nvPr>
            <p:ph type="ctrTitle"/>
          </p:nvPr>
        </p:nvSpPr>
        <p:spPr>
          <a:xfrm>
            <a:off x="685800" y="161513"/>
            <a:ext cx="7772400" cy="311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 sz="4000"/>
              <a:t>Multiple-Source Localization from a Single-Snapshot Observation Using Graph Bayesian Optimization</a:t>
            </a:r>
            <a:endParaRPr sz="4000" b="1"/>
          </a:p>
        </p:txBody>
      </p:sp>
      <p:sp>
        <p:nvSpPr>
          <p:cNvPr id="239" name="Google Shape;239;p1"/>
          <p:cNvSpPr txBox="1">
            <a:spLocks noGrp="1"/>
          </p:cNvSpPr>
          <p:nvPr>
            <p:ph type="subTitle" idx="1"/>
          </p:nvPr>
        </p:nvSpPr>
        <p:spPr>
          <a:xfrm>
            <a:off x="1371600" y="3402031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sz="2400" b="1" i="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Zonghan Zhang</a:t>
            </a: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, Zijian Zhang, </a:t>
            </a:r>
            <a:r>
              <a:rPr lang="en-US" sz="2400" b="1" i="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Zhiqian Chen</a:t>
            </a: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sz="2400" b="1" i="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Computer Science and Engineering</a:t>
            </a: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sz="2400" b="1" i="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Mississippi State University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376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302" name="Google Shape;302;p10"/>
          <p:cNvSpPr txBox="1">
            <a:spLocks noGrp="1"/>
          </p:cNvSpPr>
          <p:nvPr>
            <p:ph type="subTitle" idx="1"/>
          </p:nvPr>
        </p:nvSpPr>
        <p:spPr>
          <a:xfrm>
            <a:off x="493058" y="1582271"/>
            <a:ext cx="8148917" cy="401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BFBFBF"/>
                </a:solidFill>
              </a:rPr>
              <a:t>Motivation and Problem Setup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BFBFBF"/>
                </a:solidFill>
              </a:rPr>
              <a:t>Introduction to </a:t>
            </a:r>
            <a:r>
              <a:rPr lang="en-US" sz="2600" b="1">
                <a:solidFill>
                  <a:srgbClr val="BFBFBF"/>
                </a:solidFill>
              </a:rPr>
              <a:t>Bayesian Optimization</a:t>
            </a:r>
            <a:endParaRPr sz="2600">
              <a:solidFill>
                <a:srgbClr val="BFBFBF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Proposed Method for Multi-Source Localization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BFBFBF"/>
                </a:solidFill>
              </a:rPr>
              <a:t>Empirical Experiment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BFBFBF"/>
                </a:solidFill>
              </a:rPr>
              <a:t>Conclusion and Future Directions</a:t>
            </a:r>
            <a:endParaRPr sz="2600">
              <a:solidFill>
                <a:srgbClr val="BFBFBF"/>
              </a:solidFill>
            </a:endParaRPr>
          </a:p>
        </p:txBody>
      </p:sp>
      <p:cxnSp>
        <p:nvCxnSpPr>
          <p:cNvPr id="303" name="Google Shape;303;p10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1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376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/>
              <a:t>Proposed Model: SIM</a:t>
            </a:r>
            <a:endParaRPr/>
          </a:p>
        </p:txBody>
      </p:sp>
      <p:cxnSp>
        <p:nvCxnSpPr>
          <p:cNvPr id="310" name="Google Shape;310;p11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aphicFrame>
        <p:nvGraphicFramePr>
          <p:cNvPr id="311" name="Google Shape;311;p11"/>
          <p:cNvGraphicFramePr/>
          <p:nvPr/>
        </p:nvGraphicFramePr>
        <p:xfrm>
          <a:off x="223532" y="1504222"/>
          <a:ext cx="8618464" cy="3890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618464" imgH="3890046" progId="AcroExch.Document.DC">
                  <p:embed/>
                </p:oleObj>
              </mc:Choice>
              <mc:Fallback>
                <p:oleObj r:id="rId3" imgW="8618464" imgH="3890046" progId="AcroExch.Document.DC">
                  <p:embed/>
                  <p:pic>
                    <p:nvPicPr>
                      <p:cNvPr id="311" name="Google Shape;311;p1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223532" y="1504222"/>
                        <a:ext cx="8618464" cy="3890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376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/>
              <a:t>Proposed Model: SIM</a:t>
            </a:r>
            <a:endParaRPr/>
          </a:p>
        </p:txBody>
      </p:sp>
      <p:cxnSp>
        <p:nvCxnSpPr>
          <p:cNvPr id="318" name="Google Shape;318;p12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319" name="Google Shape;3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84" y="1331136"/>
            <a:ext cx="3469182" cy="4576193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2"/>
          <p:cNvSpPr txBox="1"/>
          <p:nvPr/>
        </p:nvSpPr>
        <p:spPr>
          <a:xfrm>
            <a:off x="3959605" y="1476462"/>
            <a:ext cx="4833812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Graph spectral Gaussian kernel (GSG)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Apply graph Fourier transform to the source set vectors;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Combine the signal with RBF kernel.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GSG is a valid Mercer kernel for GP.</a:t>
            </a:r>
            <a:endParaRPr/>
          </a:p>
          <a:p>
            <a:pPr marL="7429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Graph stratified sampling (GSS)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Cluster over the graph Fourier signals;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Sample equal-size candidates from each cluster.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GSS explores the search space better than random sampling, and has a lower variance.</a:t>
            </a:r>
            <a:endParaRPr sz="18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3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376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Gothic"/>
              <a:buNone/>
            </a:pPr>
            <a:r>
              <a:rPr lang="en-US"/>
              <a:t>Collecting and Pruning</a:t>
            </a:r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1"/>
          </p:nvPr>
        </p:nvSpPr>
        <p:spPr>
          <a:xfrm>
            <a:off x="493713" y="1582738"/>
            <a:ext cx="8148637" cy="401161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194" r="-164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 </a:t>
            </a:r>
            <a:endParaRPr/>
          </a:p>
        </p:txBody>
      </p:sp>
      <p:cxnSp>
        <p:nvCxnSpPr>
          <p:cNvPr id="327" name="Google Shape;327;p13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376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493058" y="1582271"/>
            <a:ext cx="8148917" cy="401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BFBFBF"/>
                </a:solidFill>
              </a:rPr>
              <a:t>Motivation and Problem Setup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BFBFBF"/>
                </a:solidFill>
              </a:rPr>
              <a:t>Introduction to </a:t>
            </a:r>
            <a:r>
              <a:rPr lang="en-US" sz="2600" b="1">
                <a:solidFill>
                  <a:srgbClr val="BFBFBF"/>
                </a:solidFill>
              </a:rPr>
              <a:t>Bayesian Optimization</a:t>
            </a:r>
            <a:endParaRPr sz="2600">
              <a:solidFill>
                <a:srgbClr val="BFBFBF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BFBFBF"/>
                </a:solidFill>
              </a:rPr>
              <a:t>Proposed Method for Multi-Source Localization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Empirical Experiment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BFBFBF"/>
                </a:solidFill>
              </a:rPr>
              <a:t>Conclusion and Future Directions</a:t>
            </a:r>
            <a:endParaRPr sz="2600">
              <a:solidFill>
                <a:srgbClr val="BFBFBF"/>
              </a:solidFill>
            </a:endParaRPr>
          </a:p>
        </p:txBody>
      </p:sp>
      <p:cxnSp>
        <p:nvCxnSpPr>
          <p:cNvPr id="334" name="Google Shape;334;p14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376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/>
              <a:t>Experimental Setup</a:t>
            </a:r>
            <a:endParaRPr/>
          </a:p>
        </p:txBody>
      </p:sp>
      <p:sp>
        <p:nvSpPr>
          <p:cNvPr id="340" name="Google Shape;340;p15"/>
          <p:cNvSpPr txBox="1">
            <a:spLocks noGrp="1"/>
          </p:cNvSpPr>
          <p:nvPr>
            <p:ph type="subTitle" idx="1"/>
          </p:nvPr>
        </p:nvSpPr>
        <p:spPr>
          <a:xfrm>
            <a:off x="493713" y="1582738"/>
            <a:ext cx="8148637" cy="401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Datasets:</a:t>
            </a:r>
            <a:endParaRPr/>
          </a:p>
          <a:p>
            <a:pPr marL="800100" lvl="1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Three real-world networks: planetoid</a:t>
            </a:r>
            <a:endParaRPr sz="2000">
              <a:solidFill>
                <a:schemeClr val="dk1"/>
              </a:solidFill>
            </a:endParaRPr>
          </a:p>
          <a:p>
            <a:pPr marL="800100" lvl="1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Two synthetic networks: small-world and random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Baselines:</a:t>
            </a:r>
            <a:endParaRPr/>
          </a:p>
          <a:p>
            <a:pPr marL="800100" lvl="1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Three popular multi-source localization methods</a:t>
            </a:r>
            <a:endParaRPr/>
          </a:p>
          <a:p>
            <a:pPr marL="800100" lvl="1" indent="-1905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</p:txBody>
      </p:sp>
      <p:cxnSp>
        <p:nvCxnSpPr>
          <p:cNvPr id="341" name="Google Shape;341;p15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376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/>
              <a:t>Results: SI</a:t>
            </a:r>
            <a:endParaRPr/>
          </a:p>
        </p:txBody>
      </p:sp>
      <p:cxnSp>
        <p:nvCxnSpPr>
          <p:cNvPr id="348" name="Google Shape;348;p16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aphicFrame>
        <p:nvGraphicFramePr>
          <p:cNvPr id="349" name="Google Shape;349;p16"/>
          <p:cNvGraphicFramePr/>
          <p:nvPr/>
        </p:nvGraphicFramePr>
        <p:xfrm>
          <a:off x="685800" y="1322746"/>
          <a:ext cx="7805956" cy="4553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805956" imgH="4553474" progId="AcroExch.Document.DC">
                  <p:embed/>
                </p:oleObj>
              </mc:Choice>
              <mc:Fallback>
                <p:oleObj r:id="rId3" imgW="7805956" imgH="4553474" progId="AcroExch.Document.DC">
                  <p:embed/>
                  <p:pic>
                    <p:nvPicPr>
                      <p:cNvPr id="349" name="Google Shape;349;p16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685800" y="1322746"/>
                        <a:ext cx="7805956" cy="4553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376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/>
              <a:t>Results: SIR</a:t>
            </a:r>
            <a:endParaRPr/>
          </a:p>
        </p:txBody>
      </p:sp>
      <p:cxnSp>
        <p:nvCxnSpPr>
          <p:cNvPr id="355" name="Google Shape;355;p17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aphicFrame>
        <p:nvGraphicFramePr>
          <p:cNvPr id="356" name="Google Shape;356;p17"/>
          <p:cNvGraphicFramePr/>
          <p:nvPr/>
        </p:nvGraphicFramePr>
        <p:xfrm>
          <a:off x="685800" y="1487444"/>
          <a:ext cx="7394895" cy="4313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394895" imgH="4313689" progId="AcroExch.Document.DC">
                  <p:embed/>
                </p:oleObj>
              </mc:Choice>
              <mc:Fallback>
                <p:oleObj r:id="rId3" imgW="7394895" imgH="4313689" progId="AcroExch.Document.DC">
                  <p:embed/>
                  <p:pic>
                    <p:nvPicPr>
                      <p:cNvPr id="356" name="Google Shape;356;p17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685800" y="1487444"/>
                        <a:ext cx="7394895" cy="4313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8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376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/>
              <a:t>Results: Time</a:t>
            </a:r>
            <a:endParaRPr/>
          </a:p>
        </p:txBody>
      </p:sp>
      <p:cxnSp>
        <p:nvCxnSpPr>
          <p:cNvPr id="362" name="Google Shape;362;p18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aphicFrame>
        <p:nvGraphicFramePr>
          <p:cNvPr id="363" name="Google Shape;363;p18"/>
          <p:cNvGraphicFramePr/>
          <p:nvPr/>
        </p:nvGraphicFramePr>
        <p:xfrm>
          <a:off x="318781" y="2164976"/>
          <a:ext cx="8229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229600" imgH="3429000" progId="AcroExch.Document.DC">
                  <p:embed/>
                </p:oleObj>
              </mc:Choice>
              <mc:Fallback>
                <p:oleObj r:id="rId3" imgW="8229600" imgH="3429000" progId="AcroExch.Document.DC">
                  <p:embed/>
                  <p:pic>
                    <p:nvPicPr>
                      <p:cNvPr id="363" name="Google Shape;363;p18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318781" y="2164976"/>
                        <a:ext cx="82296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9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376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/>
              <a:t>Results: Ablation Test</a:t>
            </a:r>
            <a:endParaRPr/>
          </a:p>
        </p:txBody>
      </p:sp>
      <p:cxnSp>
        <p:nvCxnSpPr>
          <p:cNvPr id="369" name="Google Shape;369;p19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370" name="Google Shape;37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087" y="2314575"/>
            <a:ext cx="8505825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376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245" name="Google Shape;245;p2"/>
          <p:cNvSpPr txBox="1">
            <a:spLocks noGrp="1"/>
          </p:cNvSpPr>
          <p:nvPr>
            <p:ph type="subTitle" idx="1"/>
          </p:nvPr>
        </p:nvSpPr>
        <p:spPr>
          <a:xfrm>
            <a:off x="493058" y="1582271"/>
            <a:ext cx="8148917" cy="401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Motivation and Problem Setup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BFBFBF"/>
                </a:solidFill>
              </a:rPr>
              <a:t>Introduction to </a:t>
            </a:r>
            <a:r>
              <a:rPr lang="en-US" sz="2600" b="1">
                <a:solidFill>
                  <a:srgbClr val="BFBFBF"/>
                </a:solidFill>
              </a:rPr>
              <a:t>Bayesian Optimization</a:t>
            </a:r>
            <a:endParaRPr sz="2600">
              <a:solidFill>
                <a:srgbClr val="BFBFBF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BFBFBF"/>
                </a:solidFill>
              </a:rPr>
              <a:t>Proposed Method for Multi-Source Localization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BFBFBF"/>
                </a:solidFill>
              </a:rPr>
              <a:t>Empirical Experiment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BFBFBF"/>
                </a:solidFill>
              </a:rPr>
              <a:t>Conclusion and Future Directions</a:t>
            </a:r>
            <a:endParaRPr sz="2600">
              <a:solidFill>
                <a:srgbClr val="BFBFBF"/>
              </a:solidFill>
            </a:endParaRPr>
          </a:p>
        </p:txBody>
      </p:sp>
      <p:cxnSp>
        <p:nvCxnSpPr>
          <p:cNvPr id="246" name="Google Shape;246;p2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376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376" name="Google Shape;376;p20"/>
          <p:cNvSpPr txBox="1">
            <a:spLocks noGrp="1"/>
          </p:cNvSpPr>
          <p:nvPr>
            <p:ph type="subTitle" idx="1"/>
          </p:nvPr>
        </p:nvSpPr>
        <p:spPr>
          <a:xfrm>
            <a:off x="493058" y="1582271"/>
            <a:ext cx="8148917" cy="401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BFBFBF"/>
                </a:solidFill>
              </a:rPr>
              <a:t>Motivation and Problem Setup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BFBFBF"/>
                </a:solidFill>
              </a:rPr>
              <a:t>Introduction to </a:t>
            </a:r>
            <a:r>
              <a:rPr lang="en-US" sz="2600" b="1">
                <a:solidFill>
                  <a:srgbClr val="BFBFBF"/>
                </a:solidFill>
              </a:rPr>
              <a:t>Bayesian Optimization</a:t>
            </a:r>
            <a:endParaRPr sz="2600">
              <a:solidFill>
                <a:srgbClr val="BFBFBF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BFBFBF"/>
                </a:solidFill>
              </a:rPr>
              <a:t>Proposed Method for Multi-Source Localization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BFBFBF"/>
                </a:solidFill>
              </a:rPr>
              <a:t>Empirical Experiment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Conclusion and Future Directions</a:t>
            </a:r>
            <a:endParaRPr sz="2600">
              <a:solidFill>
                <a:schemeClr val="dk1"/>
              </a:solidFill>
            </a:endParaRPr>
          </a:p>
        </p:txBody>
      </p:sp>
      <p:cxnSp>
        <p:nvCxnSpPr>
          <p:cNvPr id="377" name="Google Shape;377;p20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1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612622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383" name="Google Shape;383;p21"/>
          <p:cNvSpPr txBox="1">
            <a:spLocks noGrp="1"/>
          </p:cNvSpPr>
          <p:nvPr>
            <p:ph type="subTitle" idx="1"/>
          </p:nvPr>
        </p:nvSpPr>
        <p:spPr>
          <a:xfrm>
            <a:off x="331695" y="1582738"/>
            <a:ext cx="8480612" cy="401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BOSouL achieves superior performance with a competitive efficiency.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GSG and GSS are theoretically and practically proved to be useful.</a:t>
            </a:r>
            <a:endParaRPr sz="2600">
              <a:solidFill>
                <a:schemeClr val="dk1"/>
              </a:solidFill>
            </a:endParaRPr>
          </a:p>
        </p:txBody>
      </p:sp>
      <p:cxnSp>
        <p:nvCxnSpPr>
          <p:cNvPr id="384" name="Google Shape;384;p21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2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612622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/>
              <a:t>Future Directions</a:t>
            </a:r>
            <a:endParaRPr/>
          </a:p>
        </p:txBody>
      </p:sp>
      <p:sp>
        <p:nvSpPr>
          <p:cNvPr id="390" name="Google Shape;390;p22"/>
          <p:cNvSpPr txBox="1">
            <a:spLocks noGrp="1"/>
          </p:cNvSpPr>
          <p:nvPr>
            <p:ph type="subTitle" idx="1"/>
          </p:nvPr>
        </p:nvSpPr>
        <p:spPr>
          <a:xfrm>
            <a:off x="331695" y="1591127"/>
            <a:ext cx="8480612" cy="401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Use parallel computing to further accelerate the evaluation.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Study whether the learned surrogate function can be transferred among circumstances.</a:t>
            </a:r>
            <a:endParaRPr sz="2600">
              <a:solidFill>
                <a:schemeClr val="dk1"/>
              </a:solidFill>
            </a:endParaRPr>
          </a:p>
        </p:txBody>
      </p:sp>
      <p:cxnSp>
        <p:nvCxnSpPr>
          <p:cNvPr id="391" name="Google Shape;391;p22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376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/>
              <a:t>Q&amp;A</a:t>
            </a:r>
            <a:endParaRPr/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1"/>
          </p:nvPr>
        </p:nvSpPr>
        <p:spPr>
          <a:xfrm>
            <a:off x="688041" y="1723464"/>
            <a:ext cx="7767918" cy="64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D1725"/>
              </a:buClr>
              <a:buSzPts val="3600"/>
              <a:buNone/>
            </a:pPr>
            <a:r>
              <a:rPr lang="en-US" sz="3600">
                <a:solidFill>
                  <a:srgbClr val="5D1725"/>
                </a:solidFill>
              </a:rPr>
              <a:t>Thank you!</a:t>
            </a:r>
            <a:endParaRPr sz="3600">
              <a:solidFill>
                <a:srgbClr val="5D1725"/>
              </a:solidFill>
            </a:endParaRPr>
          </a:p>
        </p:txBody>
      </p:sp>
      <p:cxnSp>
        <p:nvCxnSpPr>
          <p:cNvPr id="398" name="Google Shape;398;p23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399" name="Google Shape;39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3579" y="3209365"/>
            <a:ext cx="2384611" cy="238461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3"/>
          <p:cNvSpPr txBox="1"/>
          <p:nvPr/>
        </p:nvSpPr>
        <p:spPr>
          <a:xfrm>
            <a:off x="1138517" y="2703782"/>
            <a:ext cx="14836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Code Here ↓</a:t>
            </a:r>
            <a:endParaRPr/>
          </a:p>
        </p:txBody>
      </p:sp>
      <p:sp>
        <p:nvSpPr>
          <p:cNvPr id="401" name="Google Shape;401;p23"/>
          <p:cNvSpPr txBox="1"/>
          <p:nvPr/>
        </p:nvSpPr>
        <p:spPr>
          <a:xfrm>
            <a:off x="6521826" y="2703782"/>
            <a:ext cx="17481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My Website ↓</a:t>
            </a:r>
            <a:endParaRPr/>
          </a:p>
        </p:txBody>
      </p:sp>
      <p:pic>
        <p:nvPicPr>
          <p:cNvPr id="402" name="Google Shape;40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8137" y="2373405"/>
            <a:ext cx="2587726" cy="344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" y="3090976"/>
            <a:ext cx="2384611" cy="238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376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subTitle" idx="1"/>
          </p:nvPr>
        </p:nvSpPr>
        <p:spPr>
          <a:xfrm>
            <a:off x="493713" y="1582738"/>
            <a:ext cx="8148637" cy="401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Source localization is the reverse problem of information diffusion. </a:t>
            </a:r>
            <a:endParaRPr/>
          </a:p>
          <a:p>
            <a:pPr marL="800100" lvl="1" indent="-342900" algn="l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Medicine, security, social networks…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Three classes:</a:t>
            </a:r>
            <a:endParaRPr/>
          </a:p>
          <a:p>
            <a:pPr marL="800100" lvl="1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Complete observation, monitor observation, and</a:t>
            </a:r>
            <a:endParaRPr/>
          </a:p>
          <a:p>
            <a:pPr marL="800100" lvl="1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Most commonly, single-snapshot observation.</a:t>
            </a:r>
            <a:endParaRPr sz="2400">
              <a:solidFill>
                <a:schemeClr val="dk1"/>
              </a:solidFill>
            </a:endParaRPr>
          </a:p>
        </p:txBody>
      </p:sp>
      <p:cxnSp>
        <p:nvCxnSpPr>
          <p:cNvPr id="253" name="Google Shape;253;p3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376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259" name="Google Shape;259;p4"/>
          <p:cNvSpPr txBox="1">
            <a:spLocks noGrp="1"/>
          </p:cNvSpPr>
          <p:nvPr>
            <p:ph type="subTitle" idx="1"/>
          </p:nvPr>
        </p:nvSpPr>
        <p:spPr>
          <a:xfrm>
            <a:off x="493713" y="1582738"/>
            <a:ext cx="8148637" cy="401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Two possible solutions:</a:t>
            </a:r>
            <a:endParaRPr/>
          </a:p>
          <a:p>
            <a:pPr marL="800100" lvl="1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Simulation-based methods</a:t>
            </a:r>
            <a:endParaRPr/>
          </a:p>
          <a:p>
            <a:pPr marL="800100" lvl="1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Heuristic methods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Neither works perfectly:</a:t>
            </a:r>
            <a:endParaRPr/>
          </a:p>
          <a:p>
            <a:pPr marL="800100" lvl="1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Simulation-based: too slow, not scalable.</a:t>
            </a:r>
            <a:endParaRPr/>
          </a:p>
          <a:p>
            <a:pPr marL="800100" lvl="1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Proxy-based: three major challenges</a:t>
            </a:r>
            <a:endParaRPr/>
          </a:p>
          <a:p>
            <a:pPr marL="800100" lvl="1" indent="-1905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</p:txBody>
      </p:sp>
      <p:cxnSp>
        <p:nvCxnSpPr>
          <p:cNvPr id="260" name="Google Shape;260;p4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376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/>
              <a:t>Motivation</a:t>
            </a:r>
            <a:endParaRPr/>
          </a:p>
        </p:txBody>
      </p:sp>
      <p:graphicFrame>
        <p:nvGraphicFramePr>
          <p:cNvPr id="266" name="Google Shape;266;p5"/>
          <p:cNvGraphicFramePr/>
          <p:nvPr/>
        </p:nvGraphicFramePr>
        <p:xfrm>
          <a:off x="685800" y="1557424"/>
          <a:ext cx="7158913" cy="376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158913" imgH="3761195" progId="AcroExch.Document.DC">
                  <p:embed/>
                </p:oleObj>
              </mc:Choice>
              <mc:Fallback>
                <p:oleObj r:id="rId3" imgW="7158913" imgH="3761195" progId="AcroExch.Document.DC">
                  <p:embed/>
                  <p:pic>
                    <p:nvPicPr>
                      <p:cNvPr id="266" name="Google Shape;266;p5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685800" y="1557424"/>
                        <a:ext cx="7158913" cy="3761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376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/>
              <a:t>Our Problem Setup</a:t>
            </a:r>
            <a:endParaRPr/>
          </a:p>
        </p:txBody>
      </p:sp>
      <p:sp>
        <p:nvSpPr>
          <p:cNvPr id="272" name="Google Shape;272;p6"/>
          <p:cNvSpPr txBox="1">
            <a:spLocks noGrp="1"/>
          </p:cNvSpPr>
          <p:nvPr>
            <p:ph type="subTitle" idx="1"/>
          </p:nvPr>
        </p:nvSpPr>
        <p:spPr>
          <a:xfrm>
            <a:off x="493058" y="1582271"/>
            <a:ext cx="8148917" cy="401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Single-snapshot multi-source localization.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Given a size-N graph G = (V, E), one single observation of propagation snapshot o*, and the underlying diffusion model d, identify a source set that maximizes the conditional probability: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</a:pP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3" name="Google Shape;273;p6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274" name="Google Shape;27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2053" y="4800091"/>
            <a:ext cx="359092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127376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280" name="Google Shape;280;p7"/>
          <p:cNvSpPr txBox="1">
            <a:spLocks noGrp="1"/>
          </p:cNvSpPr>
          <p:nvPr>
            <p:ph type="subTitle" idx="1"/>
          </p:nvPr>
        </p:nvSpPr>
        <p:spPr>
          <a:xfrm>
            <a:off x="493058" y="1582271"/>
            <a:ext cx="8148917" cy="401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BFBFBF"/>
                </a:solidFill>
              </a:rPr>
              <a:t>Motivation and Problem Setup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Introduction to Bayesian Optimization</a:t>
            </a:r>
            <a:endParaRPr/>
          </a:p>
          <a:p>
            <a:pPr marL="800100" lvl="1" indent="-342900" algn="l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Why BO fits our problem?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BFBFBF"/>
                </a:solidFill>
              </a:rPr>
              <a:t>Proposed Method for Multi-Source Localization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BFBFBF"/>
                </a:solidFill>
              </a:rPr>
              <a:t>Empirical Experiment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BFBFBF"/>
                </a:solidFill>
              </a:rPr>
              <a:t>Conclusion and Future Directions</a:t>
            </a:r>
            <a:endParaRPr sz="2600">
              <a:solidFill>
                <a:srgbClr val="BFBFBF"/>
              </a:solidFill>
            </a:endParaRPr>
          </a:p>
        </p:txBody>
      </p:sp>
      <p:cxnSp>
        <p:nvCxnSpPr>
          <p:cNvPr id="281" name="Google Shape;281;p7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575612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Gothic"/>
              <a:buNone/>
            </a:pPr>
            <a:r>
              <a:rPr lang="en-US"/>
              <a:t>Why BO Fits This Problem?</a:t>
            </a:r>
            <a:endParaRPr/>
          </a:p>
        </p:txBody>
      </p:sp>
      <p:cxnSp>
        <p:nvCxnSpPr>
          <p:cNvPr id="287" name="Google Shape;287;p8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288" name="Google Shape;2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667" y="1411943"/>
            <a:ext cx="6263579" cy="435271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8"/>
          <p:cNvSpPr txBox="1"/>
          <p:nvPr/>
        </p:nvSpPr>
        <p:spPr>
          <a:xfrm>
            <a:off x="6996418" y="1619075"/>
            <a:ext cx="176168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By AnotherSamWilson - Own work, Wikipedia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https://en.wikipedia.org/wiki/Bayesian_optimization</a:t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"/>
          <p:cNvSpPr txBox="1">
            <a:spLocks noGrp="1"/>
          </p:cNvSpPr>
          <p:nvPr>
            <p:ph type="ctrTitle"/>
          </p:nvPr>
        </p:nvSpPr>
        <p:spPr>
          <a:xfrm>
            <a:off x="685800" y="274731"/>
            <a:ext cx="6612622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Gothic"/>
              <a:buNone/>
            </a:pPr>
            <a:r>
              <a:rPr lang="en-US"/>
              <a:t>Why BO Fits This Problem?</a:t>
            </a:r>
            <a:endParaRPr/>
          </a:p>
        </p:txBody>
      </p:sp>
      <p:sp>
        <p:nvSpPr>
          <p:cNvPr id="295" name="Google Shape;295;p9"/>
          <p:cNvSpPr txBox="1">
            <a:spLocks noGrp="1"/>
          </p:cNvSpPr>
          <p:nvPr>
            <p:ph type="subTitle" idx="1"/>
          </p:nvPr>
        </p:nvSpPr>
        <p:spPr>
          <a:xfrm>
            <a:off x="331695" y="1582738"/>
            <a:ext cx="8480612" cy="401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An approach for optimizing black-box functions that are expensive to evaluate.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It constructs a probabilistic model of the objective function and determines candidates to evaluate next.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</a:rPr>
              <a:t>Sample efficiency is the key.</a:t>
            </a:r>
            <a:endParaRPr sz="2600">
              <a:solidFill>
                <a:schemeClr val="dk1"/>
              </a:solidFill>
            </a:endParaRPr>
          </a:p>
        </p:txBody>
      </p:sp>
      <p:cxnSp>
        <p:nvCxnSpPr>
          <p:cNvPr id="296" name="Google Shape;296;p9"/>
          <p:cNvCxnSpPr/>
          <p:nvPr/>
        </p:nvCxnSpPr>
        <p:spPr>
          <a:xfrm>
            <a:off x="0" y="1264024"/>
            <a:ext cx="9144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MSU_Maroon&amp;Grey">
  <a:themeElements>
    <a:clrScheme name="MSU Colors">
      <a:dk1>
        <a:srgbClr val="000000"/>
      </a:dk1>
      <a:lt1>
        <a:srgbClr val="FFFFFF"/>
      </a:lt1>
      <a:dk2>
        <a:srgbClr val="5D1724"/>
      </a:dk2>
      <a:lt2>
        <a:srgbClr val="E2E4DB"/>
      </a:lt2>
      <a:accent1>
        <a:srgbClr val="5E091A"/>
      </a:accent1>
      <a:accent2>
        <a:srgbClr val="410611"/>
      </a:accent2>
      <a:accent3>
        <a:srgbClr val="545651"/>
      </a:accent3>
      <a:accent4>
        <a:srgbClr val="848780"/>
      </a:accent4>
      <a:accent5>
        <a:srgbClr val="B9BDB3"/>
      </a:accent5>
      <a:accent6>
        <a:srgbClr val="890C25"/>
      </a:accent6>
      <a:hlink>
        <a:srgbClr val="890C25"/>
      </a:hlink>
      <a:folHlink>
        <a:srgbClr val="890C2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On-screen Show (4:3)</PresentationFormat>
  <Paragraphs>98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Palatino Linotype</vt:lpstr>
      <vt:lpstr>Calibri</vt:lpstr>
      <vt:lpstr>Times New Roman</vt:lpstr>
      <vt:lpstr>Arial</vt:lpstr>
      <vt:lpstr>Century Gothic</vt:lpstr>
      <vt:lpstr>MSU_Maroon&amp;Grey</vt:lpstr>
      <vt:lpstr>Adobe Acrobat Document</vt:lpstr>
      <vt:lpstr>Multiple-Source Localization from a Single-Snapshot Observation Using Graph Bayesian Optimization</vt:lpstr>
      <vt:lpstr>Agenda</vt:lpstr>
      <vt:lpstr>Motivation</vt:lpstr>
      <vt:lpstr>Motivation</vt:lpstr>
      <vt:lpstr>Motivation</vt:lpstr>
      <vt:lpstr>Our Problem Setup</vt:lpstr>
      <vt:lpstr>Agenda</vt:lpstr>
      <vt:lpstr>Why BO Fits This Problem?</vt:lpstr>
      <vt:lpstr>Why BO Fits This Problem?</vt:lpstr>
      <vt:lpstr>Agenda</vt:lpstr>
      <vt:lpstr>Proposed Model: SIM</vt:lpstr>
      <vt:lpstr>Proposed Model: SIM</vt:lpstr>
      <vt:lpstr>Collecting and Pruning</vt:lpstr>
      <vt:lpstr>Agenda</vt:lpstr>
      <vt:lpstr>Experimental Setup</vt:lpstr>
      <vt:lpstr>Results: SI</vt:lpstr>
      <vt:lpstr>Results: SIR</vt:lpstr>
      <vt:lpstr>Results: Time</vt:lpstr>
      <vt:lpstr>Results: Ablation Test</vt:lpstr>
      <vt:lpstr>Agenda</vt:lpstr>
      <vt:lpstr>Conclusion</vt:lpstr>
      <vt:lpstr>Future Directions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Heather Rowe</dc:creator>
  <cp:lastModifiedBy>Zhang, Zonghan</cp:lastModifiedBy>
  <cp:revision>1</cp:revision>
  <dcterms:created xsi:type="dcterms:W3CDTF">2015-07-09T18:42:12Z</dcterms:created>
  <dcterms:modified xsi:type="dcterms:W3CDTF">2026-04-24T05:08:57Z</dcterms:modified>
</cp:coreProperties>
</file>