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6"/>
  </p:notesMasterIdLst>
  <p:sldIdLst>
    <p:sldId id="256" r:id="rId5"/>
  </p:sldIdLst>
  <p:sldSz cx="32918400" cy="43891200"/>
  <p:notesSz cx="6858000" cy="9144000"/>
  <p:defaultTextStyle>
    <a:defPPr>
      <a:defRPr lang="en-US"/>
    </a:defPPr>
    <a:lvl1pPr marL="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5D1725"/>
    <a:srgbClr val="660000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2" autoAdjust="0"/>
    <p:restoredTop sz="94806" autoAdjust="0"/>
  </p:normalViewPr>
  <p:slideViewPr>
    <p:cSldViewPr snapToGrid="0" snapToObjects="1">
      <p:cViewPr>
        <p:scale>
          <a:sx n="50" d="100"/>
          <a:sy n="50" d="100"/>
        </p:scale>
        <p:origin x="696" y="42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263C8-1F4A-D143-B9CC-F49476357AC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1B56C-B07E-3E41-B87D-461E056A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2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1B56C-B07E-3E41-B87D-461E056AF0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1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2"/>
            <a:ext cx="27980640" cy="9408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162"/>
            <a:ext cx="27980640" cy="871728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967"/>
            <a:ext cx="27980640" cy="96011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0241285"/>
            <a:ext cx="14538960" cy="2896616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10241285"/>
            <a:ext cx="14538960" cy="2896616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2" y="9824723"/>
            <a:ext cx="14544677" cy="409447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2" y="13919201"/>
            <a:ext cx="14544677" cy="2528824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90" cy="409447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1"/>
            <a:ext cx="14550390" cy="2528824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3" y="1747520"/>
            <a:ext cx="10829927" cy="743712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5"/>
            <a:ext cx="18402300" cy="3745992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3" y="9184645"/>
            <a:ext cx="10829927" cy="30022802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1"/>
            <a:ext cx="19751040" cy="362712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5717707"/>
            <a:ext cx="19751040" cy="23940654"/>
          </a:xfrm>
        </p:spPr>
        <p:txBody>
          <a:bodyPr/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8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3902859"/>
            <a:ext cx="29626560" cy="6650182"/>
          </a:xfrm>
          <a:prstGeom prst="rect">
            <a:avLst/>
          </a:prstGeom>
        </p:spPr>
        <p:txBody>
          <a:bodyPr vert="horz" lIns="313502" tIns="156751" rIns="313502" bIns="15675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1714481"/>
            <a:ext cx="29626560" cy="28966162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</p:sldLayoutIdLst>
  <p:txStyles>
    <p:titleStyle>
      <a:lvl1pPr algn="ctr" defTabSz="1567510" rtl="0" eaLnBrk="1" latinLnBrk="0" hangingPunct="1">
        <a:spcBef>
          <a:spcPct val="0"/>
        </a:spcBef>
        <a:buNone/>
        <a:defRPr sz="15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156751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1567510" rtl="0" eaLnBrk="1" latinLnBrk="0" hangingPunct="1">
        <a:spcBef>
          <a:spcPct val="20000"/>
        </a:spcBef>
        <a:buFont typeface="Arial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1567510" rtl="0" eaLnBrk="1" latinLnBrk="0" hangingPunct="1">
        <a:spcBef>
          <a:spcPct val="20000"/>
        </a:spcBef>
        <a:buFont typeface="Arial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1567510" rtl="0" eaLnBrk="1" latinLnBrk="0" hangingPunct="1">
        <a:spcBef>
          <a:spcPct val="20000"/>
        </a:spcBef>
        <a:buFont typeface="Arial"/>
        <a:buChar char="»"/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128" y="3735094"/>
            <a:ext cx="30155921" cy="2604760"/>
          </a:xfrm>
        </p:spPr>
        <p:txBody>
          <a:bodyPr>
            <a:normAutofit fontScale="90000"/>
          </a:bodyPr>
          <a:lstStyle/>
          <a:p>
            <a:r>
              <a:rPr lang="en-US" altLang="zh-CN" sz="8800" dirty="0"/>
              <a:t>Multiple-Source Localization from a Single-Snapshot Observation Using Graph Bayesian Optimization</a:t>
            </a:r>
            <a:endParaRPr lang="en-US" sz="8800" dirty="0"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129" y="6339853"/>
            <a:ext cx="30155919" cy="2604759"/>
          </a:xfrm>
        </p:spPr>
        <p:txBody>
          <a:bodyPr>
            <a:noAutofit/>
          </a:bodyPr>
          <a:lstStyle/>
          <a:p>
            <a:r>
              <a:rPr lang="en-US" altLang="zh-CN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Zonghan Zhang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Zijian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Zhang, </a:t>
            </a:r>
            <a:r>
              <a:rPr lang="en-US" altLang="zh-CN" sz="4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Zhiqian</a:t>
            </a:r>
            <a:r>
              <a:rPr lang="en-US" altLang="zh-CN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</a:t>
            </a:r>
          </a:p>
          <a:p>
            <a:r>
              <a:rPr lang="en-US" altLang="zh-CN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Science and Engineering, Mississippi State University</a:t>
            </a:r>
          </a:p>
          <a:p>
            <a:r>
              <a:rPr lang="en-US" altLang="zh-CN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Funded by the NSF IIS award # 2153369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32918400" cy="3193076"/>
          </a:xfrm>
          <a:prstGeom prst="rect">
            <a:avLst/>
          </a:prstGeom>
          <a:solidFill>
            <a:srgbClr val="5D17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99183" y="846240"/>
            <a:ext cx="142070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200" dirty="0">
                <a:solidFill>
                  <a:schemeClr val="bg1"/>
                </a:solidFill>
                <a:latin typeface="+mj-lt"/>
                <a:cs typeface="Helvetica"/>
              </a:rPr>
              <a:t>AAAI 2024</a:t>
            </a:r>
            <a:endParaRPr lang="en-US" sz="4200" dirty="0">
              <a:solidFill>
                <a:schemeClr val="bg1"/>
              </a:solidFill>
              <a:latin typeface="+mj-lt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04" y="611822"/>
            <a:ext cx="12560806" cy="2124254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277A4D25-1BD4-D382-CAA7-5C90D1250F46}"/>
              </a:ext>
            </a:extLst>
          </p:cNvPr>
          <p:cNvGrpSpPr/>
          <p:nvPr/>
        </p:nvGrpSpPr>
        <p:grpSpPr>
          <a:xfrm>
            <a:off x="1524129" y="8944612"/>
            <a:ext cx="29870139" cy="7658771"/>
            <a:chOff x="1524129" y="8944612"/>
            <a:chExt cx="14020671" cy="6727851"/>
          </a:xfrm>
        </p:grpSpPr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73E46413-602F-61C1-79D8-6F96D57BB769}"/>
                </a:ext>
              </a:extLst>
            </p:cNvPr>
            <p:cNvSpPr txBox="1">
              <a:spLocks/>
            </p:cNvSpPr>
            <p:nvPr/>
          </p:nvSpPr>
          <p:spPr>
            <a:xfrm>
              <a:off x="1524129" y="8944612"/>
              <a:ext cx="14020671" cy="976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438903" tIns="219451" rIns="438903" bIns="219451" rtlCol="0">
              <a:noAutofit/>
            </a:bodyPr>
            <a:lstStyle>
              <a:lvl1pPr marL="0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3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94514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89028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583543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778057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72571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16708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361599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55611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94514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alatino Linotype"/>
                  <a:ea typeface="+mn-ea"/>
                  <a:cs typeface="Helvetica"/>
                </a:rPr>
                <a:t>Motivation</a:t>
              </a: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4E88533A-EAC8-59E2-9E24-C07164B11005}"/>
                </a:ext>
              </a:extLst>
            </p:cNvPr>
            <p:cNvSpPr txBox="1">
              <a:spLocks/>
            </p:cNvSpPr>
            <p:nvPr/>
          </p:nvSpPr>
          <p:spPr>
            <a:xfrm>
              <a:off x="1524129" y="9920706"/>
              <a:ext cx="14020671" cy="575175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438903" tIns="219451" rIns="438903" bIns="219451" rtlCol="0">
              <a:noAutofit/>
            </a:bodyPr>
            <a:lstStyle>
              <a:lvl1pPr marL="0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3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94514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89028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583543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778057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72571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16708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361599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55611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chemeClr val="tx1"/>
                  </a:solidFill>
                </a:rPr>
                <a:t>Source localization: to identify a seed set with the highest possibility given the diffusion spread observation, including complete, monitor, and snapshot observations. Among them, single-snapshot observation is the most common scenario.</a:t>
              </a:r>
            </a:p>
            <a:p>
              <a:pPr marL="342900" indent="-3429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chemeClr val="tx1"/>
                  </a:solidFill>
                </a:rPr>
                <a:t>Two traditional streams of methods:</a:t>
              </a:r>
            </a:p>
            <a:p>
              <a:pPr marL="800100" lvl="1" indent="-3429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solidFill>
                    <a:schemeClr val="tx1"/>
                  </a:solidFill>
                </a:rPr>
                <a:t>Simulation-based methods: too slow, infeasible due to the combinatorial nature and the #P-hardness of evaluating each set.</a:t>
              </a:r>
            </a:p>
            <a:p>
              <a:pPr marL="800100" lvl="1" indent="-3429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solidFill>
                    <a:schemeClr val="tx1"/>
                  </a:solidFill>
                </a:rPr>
                <a:t>Heuristic methods: dominating the multi-source localization  problem.</a:t>
              </a:r>
            </a:p>
            <a:p>
              <a:pPr marL="457200" indent="-4572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chemeClr val="tx1"/>
                  </a:solidFill>
                </a:rPr>
                <a:t>Challenges the current heuristic methods cannot adequately address:</a:t>
              </a:r>
              <a:endParaRPr lang="zh-CN" altLang="en-US" sz="3200" dirty="0">
                <a:solidFill>
                  <a:schemeClr val="tx1"/>
                </a:solidFill>
              </a:endParaRPr>
            </a:p>
            <a:p>
              <a:pPr marL="800100" lvl="1" indent="-3429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Many-to-many relationship between sources and spreads.</a:t>
              </a:r>
            </a:p>
            <a:p>
              <a:pPr marL="800100" lvl="1" indent="-3429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Complicated interactions among the sources.</a:t>
              </a:r>
            </a:p>
            <a:p>
              <a:pPr marL="800100" lvl="1" indent="-3429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Heavy dependence on diffusion models.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7661E73-C5F8-682B-FD24-72689FD935BA}"/>
              </a:ext>
            </a:extLst>
          </p:cNvPr>
          <p:cNvGrpSpPr/>
          <p:nvPr/>
        </p:nvGrpSpPr>
        <p:grpSpPr>
          <a:xfrm>
            <a:off x="1549654" y="32714294"/>
            <a:ext cx="10927482" cy="4656958"/>
            <a:chOff x="1809906" y="28884155"/>
            <a:chExt cx="13995151" cy="4656958"/>
          </a:xfrm>
        </p:grpSpPr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16716764-AC2B-38EA-F33E-12674A5D86A7}"/>
                </a:ext>
              </a:extLst>
            </p:cNvPr>
            <p:cNvSpPr txBox="1">
              <a:spLocks/>
            </p:cNvSpPr>
            <p:nvPr/>
          </p:nvSpPr>
          <p:spPr>
            <a:xfrm>
              <a:off x="1809906" y="28884155"/>
              <a:ext cx="13995151" cy="976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438903" tIns="219451" rIns="438903" bIns="219451" rtlCol="0">
              <a:noAutofit/>
            </a:bodyPr>
            <a:lstStyle>
              <a:lvl1pPr marL="0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3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94514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89028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583543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778057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72571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16708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361599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55611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94514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altLang="zh-CN" sz="4400" dirty="0">
                  <a:solidFill>
                    <a:schemeClr val="bg1"/>
                  </a:solidFill>
                  <a:latin typeface="Palatino Linotype"/>
                  <a:cs typeface="Helvetica"/>
                </a:rPr>
                <a:t>Graph Spectral Gaussian (GSG) Kernel</a:t>
              </a:r>
              <a:endPara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/>
                <a:ea typeface="+mn-ea"/>
                <a:cs typeface="Helvetica"/>
              </a:endParaRP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81453CDD-3332-CB3A-4EDF-7D450FB83B1C}"/>
                </a:ext>
              </a:extLst>
            </p:cNvPr>
            <p:cNvSpPr txBox="1">
              <a:spLocks/>
            </p:cNvSpPr>
            <p:nvPr/>
          </p:nvSpPr>
          <p:spPr>
            <a:xfrm>
              <a:off x="1809907" y="29891070"/>
              <a:ext cx="13995148" cy="36500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438903" tIns="219451" rIns="438903" bIns="219451" rtlCol="0">
              <a:noAutofit/>
            </a:bodyPr>
            <a:lstStyle>
              <a:lvl1pPr marL="0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3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94514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89028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583543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778057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72571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16708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361599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55611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chemeClr val="tx1"/>
                  </a:solidFill>
                  <a:cs typeface="Helvetica"/>
                </a:rPr>
                <a:t>Apply Fourier Transformation to the source vector s.</a:t>
              </a:r>
              <a:endParaRPr lang="en-US" altLang="zh-CN" sz="3200" dirty="0">
                <a:solidFill>
                  <a:schemeClr val="tx1"/>
                </a:solidFill>
              </a:endParaRP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n-US" altLang="zh-CN" sz="3200" dirty="0">
                  <a:solidFill>
                    <a:schemeClr val="tx1"/>
                  </a:solidFill>
                  <a:cs typeface="Helvetica"/>
                </a:rPr>
                <a:t>Combine the Fourier signal with RBF kernel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endParaRPr lang="en-US" altLang="zh-CN" sz="3200" dirty="0">
                <a:solidFill>
                  <a:schemeClr val="tx1"/>
                </a:solidFill>
              </a:endParaRP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tx1"/>
                </a:solidFill>
                <a:cs typeface="Helvetica"/>
              </a:endParaRP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tx1"/>
                  </a:solidFill>
                  <a:cs typeface="Helvetica"/>
                </a:rPr>
                <a:t>GSG is a valid Mercer Kernel for GP.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tx1"/>
                </a:solidFill>
                <a:cs typeface="Helvetica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9A9B3FB0-2D64-8812-D186-619037F13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0086" y="3193800"/>
            <a:ext cx="1908313" cy="19083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F47A699-04D9-56B6-3B99-DE39A1D2F8C7}"/>
              </a:ext>
            </a:extLst>
          </p:cNvPr>
          <p:cNvSpPr txBox="1"/>
          <p:nvPr/>
        </p:nvSpPr>
        <p:spPr>
          <a:xfrm>
            <a:off x="0" y="5120187"/>
            <a:ext cx="266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Code Here </a:t>
            </a:r>
            <a:r>
              <a:rPr lang="zh-CN" altLang="en-US" sz="2800" dirty="0"/>
              <a:t>↑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2F75E6-608C-CA88-AAAD-6C2D79FBC0D8}"/>
              </a:ext>
            </a:extLst>
          </p:cNvPr>
          <p:cNvSpPr txBox="1"/>
          <p:nvPr/>
        </p:nvSpPr>
        <p:spPr>
          <a:xfrm>
            <a:off x="30594300" y="5078980"/>
            <a:ext cx="232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My Website </a:t>
            </a:r>
            <a:r>
              <a:rPr lang="zh-CN" altLang="en-US" sz="2800" dirty="0"/>
              <a:t>↑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5FB2C75-EEFF-CE28-A729-8DC5A0EE9EAD}"/>
              </a:ext>
            </a:extLst>
          </p:cNvPr>
          <p:cNvGrpSpPr/>
          <p:nvPr/>
        </p:nvGrpSpPr>
        <p:grpSpPr>
          <a:xfrm>
            <a:off x="1600200" y="16783479"/>
            <a:ext cx="14020672" cy="5762884"/>
            <a:chOff x="17373600" y="14199123"/>
            <a:chExt cx="14020672" cy="3040694"/>
          </a:xfrm>
        </p:grpSpPr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090C552E-6CA9-593D-335E-39452BA4650E}"/>
                </a:ext>
              </a:extLst>
            </p:cNvPr>
            <p:cNvSpPr txBox="1">
              <a:spLocks/>
            </p:cNvSpPr>
            <p:nvPr/>
          </p:nvSpPr>
          <p:spPr>
            <a:xfrm>
              <a:off x="17373600" y="14199123"/>
              <a:ext cx="14020671" cy="5448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438903" tIns="219451" rIns="438903" bIns="219451" rtlCol="0">
              <a:noAutofit/>
            </a:bodyPr>
            <a:lstStyle>
              <a:lvl1pPr marL="0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3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94514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89028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583543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778057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72571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16708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361599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55611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94514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altLang="zh-CN" sz="4400" dirty="0">
                  <a:solidFill>
                    <a:schemeClr val="bg1"/>
                  </a:solidFill>
                  <a:latin typeface="Palatino Linotype"/>
                  <a:cs typeface="Helvetica"/>
                </a:rPr>
                <a:t>Main Contribution</a:t>
              </a:r>
              <a:endPara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/>
                <a:ea typeface="+mn-ea"/>
                <a:cs typeface="Helvetica"/>
              </a:endParaRPr>
            </a:p>
          </p:txBody>
        </p:sp>
        <p:sp>
          <p:nvSpPr>
            <p:cNvPr id="32" name="Subtitle 2">
              <a:extLst>
                <a:ext uri="{FF2B5EF4-FFF2-40B4-BE49-F238E27FC236}">
                  <a16:creationId xmlns:a16="http://schemas.microsoft.com/office/drawing/2014/main" id="{76EDF933-C9A5-3673-8D3E-B504D255629B}"/>
                </a:ext>
              </a:extLst>
            </p:cNvPr>
            <p:cNvSpPr txBox="1">
              <a:spLocks/>
            </p:cNvSpPr>
            <p:nvPr/>
          </p:nvSpPr>
          <p:spPr>
            <a:xfrm>
              <a:off x="17373601" y="14760234"/>
              <a:ext cx="14020671" cy="24795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438903" tIns="219451" rIns="438903" bIns="219451" rtlCol="0">
              <a:noAutofit/>
            </a:bodyPr>
            <a:lstStyle>
              <a:lvl1pPr marL="0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3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94514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89028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583543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778057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72571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16708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361599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55611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tx1"/>
                  </a:solidFill>
                  <a:cs typeface="Helvetica"/>
                </a:rPr>
                <a:t>We propose an efficient simulation-based method utilizing Bayesian optimization named </a:t>
              </a:r>
              <a:r>
                <a:rPr lang="en-US" sz="3200" dirty="0" err="1">
                  <a:solidFill>
                    <a:schemeClr val="tx1"/>
                  </a:solidFill>
                  <a:cs typeface="Helvetica"/>
                </a:rPr>
                <a:t>BOSouL</a:t>
              </a:r>
              <a:r>
                <a:rPr lang="en-US" sz="3200" dirty="0">
                  <a:solidFill>
                    <a:schemeClr val="tx1"/>
                  </a:solidFill>
                  <a:cs typeface="Helvetica"/>
                </a:rPr>
                <a:t>.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tx1"/>
                  </a:solidFill>
                  <a:cs typeface="Helvetica"/>
                </a:rPr>
                <a:t>The multiple sources are evaluated as a set instead of individually.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tx1"/>
                  </a:solidFill>
                  <a:cs typeface="Helvetica"/>
                </a:rPr>
                <a:t>Our method can be combined with any diffusion model.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tx1"/>
                  </a:solidFill>
                  <a:cs typeface="Helvetica"/>
                </a:rPr>
                <a:t>We provide time complexity analysis. Extensive empirical experiments are conducted.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134A53D-7CAD-22EE-1C7E-514C8765706B}"/>
              </a:ext>
            </a:extLst>
          </p:cNvPr>
          <p:cNvGrpSpPr/>
          <p:nvPr/>
        </p:nvGrpSpPr>
        <p:grpSpPr>
          <a:xfrm>
            <a:off x="16459201" y="16783477"/>
            <a:ext cx="14935070" cy="5762887"/>
            <a:chOff x="17373601" y="17449600"/>
            <a:chExt cx="14020673" cy="5762887"/>
          </a:xfrm>
        </p:grpSpPr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49BAEB60-1499-E94D-88C4-52EED9B40EB0}"/>
                </a:ext>
              </a:extLst>
            </p:cNvPr>
            <p:cNvSpPr txBox="1">
              <a:spLocks/>
            </p:cNvSpPr>
            <p:nvPr/>
          </p:nvSpPr>
          <p:spPr>
            <a:xfrm>
              <a:off x="17373603" y="17449600"/>
              <a:ext cx="14020671" cy="10326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438903" tIns="219451" rIns="438903" bIns="219451" rtlCol="0">
              <a:noAutofit/>
            </a:bodyPr>
            <a:lstStyle>
              <a:lvl1pPr marL="0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3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94514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89028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583543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778057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72571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16708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361599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55611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94514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alatino Linotype"/>
                  <a:ea typeface="+mn-ea"/>
                  <a:cs typeface="Helvetica"/>
                </a:rPr>
                <a:t>Problem Setup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Subtitle 2">
                  <a:extLst>
                    <a:ext uri="{FF2B5EF4-FFF2-40B4-BE49-F238E27FC236}">
                      <a16:creationId xmlns:a16="http://schemas.microsoft.com/office/drawing/2014/main" id="{D5D66FD6-0F11-0E2E-0FE2-E53C84E5A9F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373601" y="18447497"/>
                  <a:ext cx="14020671" cy="476499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lIns="438903" tIns="219451" rIns="438903" bIns="219451" rtlCol="0">
                  <a:noAutofit/>
                </a:bodyPr>
                <a:lstStyle>
                  <a:lvl1pPr marL="0" indent="0" algn="ctr" defTabSz="2194514" rtl="0" eaLnBrk="1" latinLnBrk="0" hangingPunct="1">
                    <a:spcBef>
                      <a:spcPct val="20000"/>
                    </a:spcBef>
                    <a:buFont typeface="Arial"/>
                    <a:buNone/>
                    <a:defRPr sz="134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94514" indent="0" algn="ctr" defTabSz="2194514" rtl="0" eaLnBrk="1" latinLnBrk="0" hangingPunct="1">
                    <a:spcBef>
                      <a:spcPct val="20000"/>
                    </a:spcBef>
                    <a:buFont typeface="Arial"/>
                    <a:buNone/>
                    <a:defRPr sz="11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389028" indent="0" algn="ctr" defTabSz="2194514" rtl="0" eaLnBrk="1" latinLnBrk="0" hangingPunct="1">
                    <a:spcBef>
                      <a:spcPct val="20000"/>
                    </a:spcBef>
                    <a:buFont typeface="Arial"/>
                    <a:buNone/>
                    <a:defRPr sz="97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583543" indent="0" algn="ctr" defTabSz="2194514" rtl="0" eaLnBrk="1" latinLnBrk="0" hangingPunct="1">
                    <a:spcBef>
                      <a:spcPct val="20000"/>
                    </a:spcBef>
                    <a:buFont typeface="Arial"/>
                    <a:buNone/>
                    <a:defRPr sz="87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778057" indent="0" algn="ctr" defTabSz="2194514" rtl="0" eaLnBrk="1" latinLnBrk="0" hangingPunct="1">
                    <a:spcBef>
                      <a:spcPct val="20000"/>
                    </a:spcBef>
                    <a:buFont typeface="Arial"/>
                    <a:buNone/>
                    <a:defRPr sz="87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72571" indent="0" algn="ctr" defTabSz="2194514" rtl="0" eaLnBrk="1" latinLnBrk="0" hangingPunct="1">
                    <a:spcBef>
                      <a:spcPct val="20000"/>
                    </a:spcBef>
                    <a:buFont typeface="Arial"/>
                    <a:buNone/>
                    <a:defRPr sz="97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167085" indent="0" algn="ctr" defTabSz="2194514" rtl="0" eaLnBrk="1" latinLnBrk="0" hangingPunct="1">
                    <a:spcBef>
                      <a:spcPct val="20000"/>
                    </a:spcBef>
                    <a:buFont typeface="Arial"/>
                    <a:buNone/>
                    <a:defRPr sz="97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361599" indent="0" algn="ctr" defTabSz="2194514" rtl="0" eaLnBrk="1" latinLnBrk="0" hangingPunct="1">
                    <a:spcBef>
                      <a:spcPct val="20000"/>
                    </a:spcBef>
                    <a:buFont typeface="Arial"/>
                    <a:buNone/>
                    <a:defRPr sz="97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556115" indent="0" algn="ctr" defTabSz="2194514" rtl="0" eaLnBrk="1" latinLnBrk="0" hangingPunct="1">
                    <a:spcBef>
                      <a:spcPct val="20000"/>
                    </a:spcBef>
                    <a:buFont typeface="Arial"/>
                    <a:buNone/>
                    <a:defRPr sz="97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457200" indent="-457200" algn="l">
                    <a:buFont typeface="Arial" panose="020B0604020202020204" pitchFamily="34" charset="0"/>
                    <a:buChar char="•"/>
                  </a:pPr>
                  <a:r>
                    <a:rPr lang="en-US" sz="3200" dirty="0">
                      <a:solidFill>
                        <a:schemeClr val="tx1"/>
                      </a:solidFill>
                      <a:cs typeface="Helvetica"/>
                    </a:rPr>
                    <a:t>Single-snapshot Multi-Source Localization: Given a size-N graph G = (V, E) where V and E represent vertices and edges respectively, a single observation of snapshot represented by a vector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/>
                            </a:rPr>
                            <m:t>𝑜</m:t>
                          </m:r>
                        </m:e>
                        <m:sup>
                          <m:r>
                            <a:rPr lang="en-US" altLang="zh-C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/>
                            </a:rPr>
                            <m:t>∗</m:t>
                          </m:r>
                        </m:sup>
                      </m:sSup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Helvetica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/>
                            </a:rPr>
                            <m:t>{0, 1}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/>
                            </a:rPr>
                            <m:t>𝑁</m:t>
                          </m:r>
                        </m:sup>
                      </m:sSup>
                    </m:oMath>
                  </a14:m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the underlying diffusion model d. The objective is to find a source set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marL="457200" indent="-457200" algn="l">
                    <a:buFont typeface="Arial" panose="020B0604020202020204" pitchFamily="34" charset="0"/>
                    <a:buChar char="•"/>
                  </a:pPr>
                  <a:r>
                    <a:rPr lang="en-US" sz="3200" dirty="0">
                      <a:solidFill>
                        <a:schemeClr val="tx1"/>
                      </a:solidFill>
                      <a:cs typeface="Helvetica"/>
                    </a:rPr>
                    <a:t>The probability of a candidate source set s is evaluated with the similarity between its simulated propagation spread o and the observed snapshot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/>
                            </a:rPr>
                            <m:t>𝑜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3200" dirty="0">
                      <a:solidFill>
                        <a:schemeClr val="tx1"/>
                      </a:solidFill>
                      <a:cs typeface="Helvetica"/>
                    </a:rPr>
                    <a:t>. The estimated source is:</a:t>
                  </a:r>
                </a:p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CN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</m:ctrlPr>
                          </m:accPr>
                          <m:e>
                            <m:r>
                              <a:rPr lang="en-US" altLang="zh-CN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𝑠</m:t>
                            </m:r>
                          </m:e>
                        </m:acc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𝑎𝑟𝑔𝑚𝑎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𝑠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𝑃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/>
                                  </a:rPr>
                                  <m:t>𝑜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/>
                                  </a:rPr>
                                  <m:t>∗</m:t>
                                </m:r>
                              </m:sup>
                            </m:sSup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𝑠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, 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𝐺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, 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𝑑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 ~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𝑎𝑟𝑔𝑚𝑎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𝑠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𝑆𝐼𝑀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𝑜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, 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𝑜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∗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𝐺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,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𝑑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)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  <a:cs typeface="Helvetica"/>
                  </a:endParaRPr>
                </a:p>
                <a:p>
                  <a:pPr marL="457200" indent="-457200" algn="l">
                    <a:buFont typeface="Arial" panose="020B0604020202020204" pitchFamily="34" charset="0"/>
                    <a:buChar char="•"/>
                  </a:pPr>
                  <a:endParaRPr lang="en-US" sz="3200" dirty="0">
                    <a:solidFill>
                      <a:schemeClr val="tx1"/>
                    </a:solidFill>
                    <a:cs typeface="Helvetica"/>
                  </a:endParaRPr>
                </a:p>
                <a:p>
                  <a:pPr algn="l"/>
                  <a:endParaRPr lang="en-US" sz="3200" dirty="0">
                    <a:solidFill>
                      <a:schemeClr val="tx1"/>
                    </a:solidFill>
                    <a:cs typeface="Helvetica"/>
                  </a:endParaRPr>
                </a:p>
              </p:txBody>
            </p:sp>
          </mc:Choice>
          <mc:Fallback xmlns="">
            <p:sp>
              <p:nvSpPr>
                <p:cNvPr id="34" name="Subtitle 2">
                  <a:extLst>
                    <a:ext uri="{FF2B5EF4-FFF2-40B4-BE49-F238E27FC236}">
                      <a16:creationId xmlns:a16="http://schemas.microsoft.com/office/drawing/2014/main" id="{D5D66FD6-0F11-0E2E-0FE2-E53C84E5A9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73601" y="18447497"/>
                  <a:ext cx="14020671" cy="476499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F5F6400-4BD5-159B-88AE-B5B0C20DFE8B}"/>
              </a:ext>
            </a:extLst>
          </p:cNvPr>
          <p:cNvGrpSpPr/>
          <p:nvPr/>
        </p:nvGrpSpPr>
        <p:grpSpPr>
          <a:xfrm>
            <a:off x="1600200" y="37551347"/>
            <a:ext cx="29856780" cy="5499050"/>
            <a:chOff x="1600200" y="37551347"/>
            <a:chExt cx="29856780" cy="5499050"/>
          </a:xfrm>
        </p:grpSpPr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B1C0E981-F7B1-65A1-2D21-E3FCE5B41986}"/>
                </a:ext>
              </a:extLst>
            </p:cNvPr>
            <p:cNvSpPr txBox="1">
              <a:spLocks/>
            </p:cNvSpPr>
            <p:nvPr/>
          </p:nvSpPr>
          <p:spPr>
            <a:xfrm>
              <a:off x="8377084" y="37551347"/>
              <a:ext cx="23079896" cy="976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438903" tIns="219451" rIns="438903" bIns="219451" rtlCol="0">
              <a:noAutofit/>
            </a:bodyPr>
            <a:lstStyle>
              <a:lvl1pPr marL="0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3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94514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89028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583543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778057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72571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16708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361599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55611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94514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altLang="zh-CN" sz="4400" dirty="0">
                  <a:solidFill>
                    <a:schemeClr val="bg1"/>
                  </a:solidFill>
                  <a:latin typeface="Palatino Linotype"/>
                  <a:cs typeface="Helvetica"/>
                </a:rPr>
                <a:t>Empirical Experiments</a:t>
              </a:r>
              <a:endPara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/>
                <a:ea typeface="+mn-ea"/>
                <a:cs typeface="Helvetic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Subtitle 2">
                  <a:extLst>
                    <a:ext uri="{FF2B5EF4-FFF2-40B4-BE49-F238E27FC236}">
                      <a16:creationId xmlns:a16="http://schemas.microsoft.com/office/drawing/2014/main" id="{43983329-BEA7-2332-6AEA-073A4A066EA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00200" y="38560104"/>
                  <a:ext cx="6426023" cy="448485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lIns="438903" tIns="219451" rIns="438903" bIns="219451" rtlCol="0">
                  <a:noAutofit/>
                </a:bodyPr>
                <a:lstStyle>
                  <a:lvl1pPr marL="0" indent="0" algn="ctr" defTabSz="2194514" rtl="0" eaLnBrk="1" latinLnBrk="0" hangingPunct="1">
                    <a:spcBef>
                      <a:spcPct val="20000"/>
                    </a:spcBef>
                    <a:buFont typeface="Arial"/>
                    <a:buNone/>
                    <a:defRPr sz="134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94514" indent="0" algn="ctr" defTabSz="2194514" rtl="0" eaLnBrk="1" latinLnBrk="0" hangingPunct="1">
                    <a:spcBef>
                      <a:spcPct val="20000"/>
                    </a:spcBef>
                    <a:buFont typeface="Arial"/>
                    <a:buNone/>
                    <a:defRPr sz="11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389028" indent="0" algn="ctr" defTabSz="2194514" rtl="0" eaLnBrk="1" latinLnBrk="0" hangingPunct="1">
                    <a:spcBef>
                      <a:spcPct val="20000"/>
                    </a:spcBef>
                    <a:buFont typeface="Arial"/>
                    <a:buNone/>
                    <a:defRPr sz="97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583543" indent="0" algn="ctr" defTabSz="2194514" rtl="0" eaLnBrk="1" latinLnBrk="0" hangingPunct="1">
                    <a:spcBef>
                      <a:spcPct val="20000"/>
                    </a:spcBef>
                    <a:buFont typeface="Arial"/>
                    <a:buNone/>
                    <a:defRPr sz="87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778057" indent="0" algn="ctr" defTabSz="2194514" rtl="0" eaLnBrk="1" latinLnBrk="0" hangingPunct="1">
                    <a:spcBef>
                      <a:spcPct val="20000"/>
                    </a:spcBef>
                    <a:buFont typeface="Arial"/>
                    <a:buNone/>
                    <a:defRPr sz="87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72571" indent="0" algn="ctr" defTabSz="2194514" rtl="0" eaLnBrk="1" latinLnBrk="0" hangingPunct="1">
                    <a:spcBef>
                      <a:spcPct val="20000"/>
                    </a:spcBef>
                    <a:buFont typeface="Arial"/>
                    <a:buNone/>
                    <a:defRPr sz="97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167085" indent="0" algn="ctr" defTabSz="2194514" rtl="0" eaLnBrk="1" latinLnBrk="0" hangingPunct="1">
                    <a:spcBef>
                      <a:spcPct val="20000"/>
                    </a:spcBef>
                    <a:buFont typeface="Arial"/>
                    <a:buNone/>
                    <a:defRPr sz="97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361599" indent="0" algn="ctr" defTabSz="2194514" rtl="0" eaLnBrk="1" latinLnBrk="0" hangingPunct="1">
                    <a:spcBef>
                      <a:spcPct val="20000"/>
                    </a:spcBef>
                    <a:buFont typeface="Arial"/>
                    <a:buNone/>
                    <a:defRPr sz="97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556115" indent="0" algn="ctr" defTabSz="2194514" rtl="0" eaLnBrk="1" latinLnBrk="0" hangingPunct="1">
                    <a:spcBef>
                      <a:spcPct val="20000"/>
                    </a:spcBef>
                    <a:buFont typeface="Arial"/>
                    <a:buNone/>
                    <a:defRPr sz="97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𝑂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𝑏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𝑏𝑘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𝛾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 −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𝛾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/>
                                  </a:rPr>
                                  <m:t>𝑘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/>
                                  </a:rPr>
                                  <m:t>𝑏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/>
                                  </a:rPr>
                                  <m:t>+1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Helvetica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Helvetica"/>
                                      </a:rPr>
                                      <m:t>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oMath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(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/>
                              </a:rPr>
                              <m:t>4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/>
                          </a:rPr>
                          <m:t>)</m:t>
                        </m:r>
                      </m:oMath>
                    </m:oMathPara>
                  </a14:m>
                  <a:endParaRPr lang="en-US" sz="3200" b="0" dirty="0">
                    <a:solidFill>
                      <a:schemeClr val="tx1"/>
                    </a:solidFill>
                    <a:cs typeface="Helvetica"/>
                  </a:endParaRPr>
                </a:p>
                <a:p>
                  <a:pPr marL="457200" indent="-457200" algn="l">
                    <a:buFont typeface="Arial" panose="020B0604020202020204" pitchFamily="34" charset="0"/>
                    <a:buChar char="•"/>
                  </a:pPr>
                  <a:endParaRPr lang="en-US" sz="3200" dirty="0">
                    <a:solidFill>
                      <a:schemeClr val="tx1"/>
                    </a:solidFill>
                    <a:cs typeface="Helvetica"/>
                  </a:endParaRPr>
                </a:p>
              </p:txBody>
            </p:sp>
          </mc:Choice>
          <mc:Fallback xmlns="">
            <p:sp>
              <p:nvSpPr>
                <p:cNvPr id="16" name="Subtitle 2">
                  <a:extLst>
                    <a:ext uri="{FF2B5EF4-FFF2-40B4-BE49-F238E27FC236}">
                      <a16:creationId xmlns:a16="http://schemas.microsoft.com/office/drawing/2014/main" id="{43983329-BEA7-2332-6AEA-073A4A066E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8560104"/>
                  <a:ext cx="6426023" cy="448485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Subtitle 2">
              <a:extLst>
                <a:ext uri="{FF2B5EF4-FFF2-40B4-BE49-F238E27FC236}">
                  <a16:creationId xmlns:a16="http://schemas.microsoft.com/office/drawing/2014/main" id="{2C371643-5915-173B-A8CB-466DC994B7FE}"/>
                </a:ext>
              </a:extLst>
            </p:cNvPr>
            <p:cNvSpPr txBox="1">
              <a:spLocks/>
            </p:cNvSpPr>
            <p:nvPr/>
          </p:nvSpPr>
          <p:spPr>
            <a:xfrm>
              <a:off x="8377084" y="38565541"/>
              <a:ext cx="23058889" cy="44848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438903" tIns="219451" rIns="438903" bIns="219451" rtlCol="0">
              <a:noAutofit/>
            </a:bodyPr>
            <a:lstStyle>
              <a:lvl1pPr marL="0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3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94514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89028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583543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778057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72571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16708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361599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55611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l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tx1"/>
                </a:solidFill>
                <a:cs typeface="Helvetica"/>
              </a:endParaRP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tx1"/>
                </a:solidFill>
                <a:cs typeface="Helvetica"/>
              </a:endParaRP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tx1"/>
                </a:solidFill>
                <a:cs typeface="Helvetica"/>
              </a:endParaRP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tx1"/>
                </a:solidFill>
                <a:cs typeface="Helvetica"/>
              </a:endParaRP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tx1"/>
                </a:solidFill>
                <a:cs typeface="Helvetica"/>
              </a:endParaRPr>
            </a:p>
            <a:p>
              <a:pPr algn="l"/>
              <a:endParaRPr lang="en-US" sz="3200" dirty="0">
                <a:solidFill>
                  <a:schemeClr val="tx1"/>
                </a:solidFill>
                <a:cs typeface="Helvetica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C886A3-83A8-B150-85F2-32CC1DA1E800}"/>
              </a:ext>
            </a:extLst>
          </p:cNvPr>
          <p:cNvGrpSpPr/>
          <p:nvPr/>
        </p:nvGrpSpPr>
        <p:grpSpPr>
          <a:xfrm>
            <a:off x="1549652" y="22860491"/>
            <a:ext cx="29870143" cy="9706348"/>
            <a:chOff x="1549652" y="22860491"/>
            <a:chExt cx="29870143" cy="9706348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D25CF80A-7A86-7DED-94AA-80E3DAC75D4D}"/>
                </a:ext>
              </a:extLst>
            </p:cNvPr>
            <p:cNvSpPr txBox="1">
              <a:spLocks/>
            </p:cNvSpPr>
            <p:nvPr/>
          </p:nvSpPr>
          <p:spPr>
            <a:xfrm>
              <a:off x="1549652" y="22860491"/>
              <a:ext cx="29870142" cy="976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438903" tIns="219451" rIns="438903" bIns="219451" rtlCol="0">
              <a:noAutofit/>
            </a:bodyPr>
            <a:lstStyle>
              <a:lvl1pPr marL="0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3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94514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89028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583543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778057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72571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16708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361599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55611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94514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altLang="zh-CN" sz="4400" dirty="0">
                  <a:solidFill>
                    <a:schemeClr val="bg1"/>
                  </a:solidFill>
                  <a:latin typeface="Palatino Linotype"/>
                  <a:cs typeface="Helvetica"/>
                </a:rPr>
                <a:t>The Proposed Method: </a:t>
              </a:r>
              <a:r>
                <a:rPr lang="en-US" altLang="zh-CN" sz="4400" dirty="0" err="1">
                  <a:solidFill>
                    <a:schemeClr val="bg1"/>
                  </a:solidFill>
                  <a:latin typeface="Palatino Linotype"/>
                  <a:cs typeface="Helvetica"/>
                </a:rPr>
                <a:t>BOSouL</a:t>
              </a:r>
              <a:endParaRPr lang="en-US" altLang="zh-CN" sz="4400" dirty="0">
                <a:solidFill>
                  <a:schemeClr val="bg1"/>
                </a:solidFill>
                <a:latin typeface="Palatino Linotype"/>
                <a:cs typeface="Helvetica"/>
              </a:endParaRP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FC5F2795-DC23-C77A-F240-07C043BDC9D7}"/>
                </a:ext>
              </a:extLst>
            </p:cNvPr>
            <p:cNvSpPr txBox="1">
              <a:spLocks/>
            </p:cNvSpPr>
            <p:nvPr/>
          </p:nvSpPr>
          <p:spPr>
            <a:xfrm>
              <a:off x="1549652" y="23789906"/>
              <a:ext cx="20336954" cy="877693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438903" tIns="219451" rIns="438903" bIns="219451" rtlCol="0">
              <a:noAutofit/>
            </a:bodyPr>
            <a:lstStyle>
              <a:lvl1pPr marL="0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3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94514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89028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583543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778057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72571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16708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361599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55611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3200" dirty="0">
                <a:solidFill>
                  <a:schemeClr val="tx1"/>
                </a:solidFill>
                <a:cs typeface="Helvetica"/>
              </a:endParaRPr>
            </a:p>
          </p:txBody>
        </p:sp>
        <p:sp>
          <p:nvSpPr>
            <p:cNvPr id="54" name="Subtitle 2">
              <a:extLst>
                <a:ext uri="{FF2B5EF4-FFF2-40B4-BE49-F238E27FC236}">
                  <a16:creationId xmlns:a16="http://schemas.microsoft.com/office/drawing/2014/main" id="{A49F221C-DF23-068C-BC68-0CBEBCE23182}"/>
                </a:ext>
              </a:extLst>
            </p:cNvPr>
            <p:cNvSpPr txBox="1">
              <a:spLocks/>
            </p:cNvSpPr>
            <p:nvPr/>
          </p:nvSpPr>
          <p:spPr>
            <a:xfrm>
              <a:off x="21886607" y="23789906"/>
              <a:ext cx="9533188" cy="877693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438903" tIns="219451" rIns="438903" bIns="219451" rtlCol="0">
              <a:noAutofit/>
            </a:bodyPr>
            <a:lstStyle>
              <a:lvl1pPr marL="0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3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94514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89028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583543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778057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72571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16708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361599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55611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3200" dirty="0">
                <a:solidFill>
                  <a:schemeClr val="tx1"/>
                </a:solidFill>
                <a:cs typeface="Helvetica"/>
              </a:endParaRP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55C7DAED-D762-C085-DAE2-DD38F3F71C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99309" y="10941586"/>
            <a:ext cx="10324062" cy="538983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6B74792-C3F5-D392-AB30-D7570774F6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9956" y="23834040"/>
            <a:ext cx="19636017" cy="870015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2B53424-5DF1-C513-753F-C7B66548D5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76910" y="24044690"/>
            <a:ext cx="6496987" cy="8489510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E017F572-C2BD-F7DD-6D8A-AC844128DC04}"/>
              </a:ext>
            </a:extLst>
          </p:cNvPr>
          <p:cNvGrpSpPr/>
          <p:nvPr/>
        </p:nvGrpSpPr>
        <p:grpSpPr>
          <a:xfrm>
            <a:off x="12611995" y="32690913"/>
            <a:ext cx="12881116" cy="4656958"/>
            <a:chOff x="2581415" y="28884155"/>
            <a:chExt cx="14196926" cy="4656958"/>
          </a:xfrm>
        </p:grpSpPr>
        <p:sp>
          <p:nvSpPr>
            <p:cNvPr id="63" name="Subtitle 2">
              <a:extLst>
                <a:ext uri="{FF2B5EF4-FFF2-40B4-BE49-F238E27FC236}">
                  <a16:creationId xmlns:a16="http://schemas.microsoft.com/office/drawing/2014/main" id="{469657EA-A640-7AE4-3CD5-2283909E95BE}"/>
                </a:ext>
              </a:extLst>
            </p:cNvPr>
            <p:cNvSpPr txBox="1">
              <a:spLocks/>
            </p:cNvSpPr>
            <p:nvPr/>
          </p:nvSpPr>
          <p:spPr>
            <a:xfrm>
              <a:off x="2581415" y="28884155"/>
              <a:ext cx="14196926" cy="9760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438903" tIns="219451" rIns="438903" bIns="219451" rtlCol="0">
              <a:noAutofit/>
            </a:bodyPr>
            <a:lstStyle>
              <a:lvl1pPr marL="0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3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94514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89028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583543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778057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72571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16708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361599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55611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94514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altLang="zh-CN" sz="4400" dirty="0">
                  <a:solidFill>
                    <a:schemeClr val="bg1"/>
                  </a:solidFill>
                  <a:latin typeface="Palatino Linotype"/>
                  <a:cs typeface="Helvetica"/>
                </a:rPr>
                <a:t>Graph Stratified Sampling (GSS)</a:t>
              </a:r>
              <a:endPara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/>
                <a:ea typeface="+mn-ea"/>
                <a:cs typeface="Helvetica"/>
              </a:endParaRPr>
            </a:p>
          </p:txBody>
        </p:sp>
        <p:sp>
          <p:nvSpPr>
            <p:cNvPr id="65" name="Subtitle 2">
              <a:extLst>
                <a:ext uri="{FF2B5EF4-FFF2-40B4-BE49-F238E27FC236}">
                  <a16:creationId xmlns:a16="http://schemas.microsoft.com/office/drawing/2014/main" id="{0FBA4126-31EE-8139-2AE2-B9B01FCE5EB1}"/>
                </a:ext>
              </a:extLst>
            </p:cNvPr>
            <p:cNvSpPr txBox="1">
              <a:spLocks/>
            </p:cNvSpPr>
            <p:nvPr/>
          </p:nvSpPr>
          <p:spPr>
            <a:xfrm>
              <a:off x="2581417" y="29891070"/>
              <a:ext cx="14196924" cy="36500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438903" tIns="219451" rIns="438903" bIns="219451" rtlCol="0">
              <a:noAutofit/>
            </a:bodyPr>
            <a:lstStyle>
              <a:lvl1pPr marL="0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3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94514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1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89028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583543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778057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72571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16708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361599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556115" indent="0" algn="ctr" defTabSz="2194514" rtl="0" eaLnBrk="1" latinLnBrk="0" hangingPunct="1">
                <a:spcBef>
                  <a:spcPct val="20000"/>
                </a:spcBef>
                <a:buFont typeface="Arial"/>
                <a:buNone/>
                <a:defRPr sz="9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tx1"/>
                  </a:solidFill>
                  <a:cs typeface="Helvetica"/>
                </a:rPr>
                <a:t>Traditional sampling methods do not fit the source localization problem due to the discrete property of the graph data.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tx1"/>
                  </a:solidFill>
                  <a:cs typeface="Helvetica"/>
                </a:rPr>
                <a:t>GSS clusters over graph Fourier signals, and samples equal-size candidates from each cluster.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tx1"/>
                  </a:solidFill>
                  <a:cs typeface="Helvetica"/>
                </a:rPr>
                <a:t>GSS explore the searching space better than random sampling and has lower variance.</a:t>
              </a: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51364937-8596-05F5-D409-4D87616723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3687" y="35158239"/>
            <a:ext cx="6804778" cy="1053837"/>
          </a:xfrm>
          <a:prstGeom prst="rect">
            <a:avLst/>
          </a:prstGeom>
        </p:spPr>
      </p:pic>
      <p:sp>
        <p:nvSpPr>
          <p:cNvPr id="71" name="Subtitle 2">
            <a:extLst>
              <a:ext uri="{FF2B5EF4-FFF2-40B4-BE49-F238E27FC236}">
                <a16:creationId xmlns:a16="http://schemas.microsoft.com/office/drawing/2014/main" id="{33DE07D2-D4AA-5D25-DEC5-893EEFD86179}"/>
              </a:ext>
            </a:extLst>
          </p:cNvPr>
          <p:cNvSpPr txBox="1">
            <a:spLocks/>
          </p:cNvSpPr>
          <p:nvPr/>
        </p:nvSpPr>
        <p:spPr>
          <a:xfrm>
            <a:off x="1600201" y="37551347"/>
            <a:ext cx="6426022" cy="976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38903" tIns="219451" rIns="438903" bIns="219451" rtlCol="0">
            <a:noAutofit/>
          </a:bodyPr>
          <a:lstStyle>
            <a:lvl1pPr marL="0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1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14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89028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83543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8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78057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8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571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167085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361599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556115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1945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/>
                <a:ea typeface="+mn-ea"/>
                <a:cs typeface="Helvetica"/>
              </a:rPr>
              <a:t>Time Complexity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4A8D300-C00E-80A5-21BC-5300E8E018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2555" y="38722255"/>
            <a:ext cx="6902247" cy="421735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8300B8E-F99F-C3CA-47F4-698E02D07D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83419" y="38722255"/>
            <a:ext cx="6538268" cy="422632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091DF0D-12FC-79C4-87B7-8DB64BF816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60304" y="38833425"/>
            <a:ext cx="8524808" cy="411515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5EAD75C-ECFA-87CA-F296-A344431F9F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696722" y="33904642"/>
            <a:ext cx="5672023" cy="22091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BD3F13-1966-0827-91F4-B4309B9598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3220655"/>
            <a:ext cx="2002034" cy="200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07632"/>
      </p:ext>
    </p:extLst>
  </p:cSld>
  <p:clrMapOvr>
    <a:masterClrMapping/>
  </p:clrMapOvr>
</p:sld>
</file>

<file path=ppt/theme/theme1.xml><?xml version="1.0" encoding="utf-8"?>
<a:theme xmlns:a="http://schemas.openxmlformats.org/drawingml/2006/main" name="NCState-Presentation-24x36">
  <a:themeElements>
    <a:clrScheme name="MSState_Grey_Neutral">
      <a:dk1>
        <a:srgbClr val="000000"/>
      </a:dk1>
      <a:lt1>
        <a:sysClr val="window" lastClr="FFFFFF"/>
      </a:lt1>
      <a:dk2>
        <a:srgbClr val="313133"/>
      </a:dk2>
      <a:lt2>
        <a:srgbClr val="CCCCCC"/>
      </a:lt2>
      <a:accent1>
        <a:srgbClr val="660000"/>
      </a:accent1>
      <a:accent2>
        <a:srgbClr val="777777"/>
      </a:accent2>
      <a:accent3>
        <a:srgbClr val="A89787"/>
      </a:accent3>
      <a:accent4>
        <a:srgbClr val="DAC79D"/>
      </a:accent4>
      <a:accent5>
        <a:srgbClr val="704B1C"/>
      </a:accent5>
      <a:accent6>
        <a:srgbClr val="444444"/>
      </a:accent6>
      <a:hlink>
        <a:srgbClr val="660000"/>
      </a:hlink>
      <a:folHlink>
        <a:srgbClr val="85001B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NCState-Presentation-24x36.potx</Template>
  <TotalTime>916</TotalTime>
  <Words>421</Words>
  <Application>Microsoft Office PowerPoint</Application>
  <PresentationFormat>Custom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Cambria Math</vt:lpstr>
      <vt:lpstr>Century Gothic</vt:lpstr>
      <vt:lpstr>Helvetica</vt:lpstr>
      <vt:lpstr>Palatino Linotype</vt:lpstr>
      <vt:lpstr>Times New Roman</vt:lpstr>
      <vt:lpstr>NCState-Presentation-24x36</vt:lpstr>
      <vt:lpstr>Multiple-Source Localization from a Single-Snapshot Observation Using Graph Bayesian Optimization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Zhang, Zonghan</cp:lastModifiedBy>
  <cp:revision>59</cp:revision>
  <dcterms:created xsi:type="dcterms:W3CDTF">2010-04-12T23:12:02Z</dcterms:created>
  <dcterms:modified xsi:type="dcterms:W3CDTF">2024-02-19T17:57:01Z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